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1"/>
  </p:notesMasterIdLst>
  <p:sldIdLst>
    <p:sldId id="265" r:id="rId5"/>
    <p:sldId id="266" r:id="rId6"/>
    <p:sldId id="267" r:id="rId7"/>
    <p:sldId id="269" r:id="rId8"/>
    <p:sldId id="268"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澤" initials="筑波大学" lastIdx="1" clrIdx="0">
    <p:extLst>
      <p:ext uri="{19B8F6BF-5375-455C-9EA6-DF929625EA0E}">
        <p15:presenceInfo xmlns:p15="http://schemas.microsoft.com/office/powerpoint/2012/main" userId="藤澤"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562"/>
    <a:srgbClr val="9A470E"/>
    <a:srgbClr val="6600CC"/>
    <a:srgbClr val="814F98"/>
    <a:srgbClr val="52BDD2"/>
    <a:srgbClr val="32A6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BE024-5F86-4B94-A716-204A10ADD401}" v="16" dt="2021-11-29T01:21:51.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5B8C6-4F20-44F2-B7CD-C15CABFE488D}" type="datetimeFigureOut">
              <a:rPr kumimoji="1" lang="ja-JP" altLang="en-US" smtClean="0"/>
              <a:t>2021/12/3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A7A31-F850-4172-8DDF-4EE3770E3B57}" type="slidenum">
              <a:rPr kumimoji="1" lang="ja-JP" altLang="en-US" smtClean="0"/>
              <a:t>‹#›</a:t>
            </a:fld>
            <a:endParaRPr kumimoji="1" lang="ja-JP" altLang="en-US"/>
          </a:p>
        </p:txBody>
      </p:sp>
    </p:spTree>
    <p:extLst>
      <p:ext uri="{BB962C8B-B14F-4D97-AF65-F5344CB8AC3E}">
        <p14:creationId xmlns:p14="http://schemas.microsoft.com/office/powerpoint/2010/main" val="25146581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129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34674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237986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29867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60245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313505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129442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91767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9699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395792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AAE23B-2883-4C23-9EA0-A84CD6DF38D7}" type="slidenum">
              <a:rPr kumimoji="1" lang="ja-JP" altLang="en-US" smtClean="0"/>
              <a:t>‹#›</a:t>
            </a:fld>
            <a:endParaRPr kumimoji="1" lang="ja-JP" altLang="en-US"/>
          </a:p>
        </p:txBody>
      </p:sp>
    </p:spTree>
    <p:extLst>
      <p:ext uri="{BB962C8B-B14F-4D97-AF65-F5344CB8AC3E}">
        <p14:creationId xmlns:p14="http://schemas.microsoft.com/office/powerpoint/2010/main" val="99836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図 6">
            <a:extLst>
              <a:ext uri="{FF2B5EF4-FFF2-40B4-BE49-F238E27FC236}">
                <a16:creationId xmlns:a16="http://schemas.microsoft.com/office/drawing/2014/main" id="{15A941D0-64FB-4737-82D7-BCF4F2EEE42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15892" y="54573"/>
            <a:ext cx="1739787" cy="486168"/>
          </a:xfrm>
          <a:prstGeom prst="rect">
            <a:avLst/>
          </a:prstGeom>
        </p:spPr>
      </p:pic>
      <p:sp>
        <p:nvSpPr>
          <p:cNvPr id="8" name="正方形/長方形 7">
            <a:extLst>
              <a:ext uri="{FF2B5EF4-FFF2-40B4-BE49-F238E27FC236}">
                <a16:creationId xmlns:a16="http://schemas.microsoft.com/office/drawing/2014/main" id="{F17E6390-9ABF-48CE-BD84-71F527D4B2D4}"/>
              </a:ext>
            </a:extLst>
          </p:cNvPr>
          <p:cNvSpPr/>
          <p:nvPr userDrawn="1"/>
        </p:nvSpPr>
        <p:spPr>
          <a:xfrm>
            <a:off x="0" y="6583680"/>
            <a:ext cx="9144000" cy="274320"/>
          </a:xfrm>
          <a:prstGeom prst="rect">
            <a:avLst/>
          </a:prstGeom>
          <a:solidFill>
            <a:srgbClr val="814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　　　　　　　　　　　　　　　　　　　　　　　　　　　　　　　　　　　　　　　　　</a:t>
            </a:r>
            <a:r>
              <a:rPr kumimoji="1" lang="en-US" altLang="ja-JP" sz="1200" b="1" err="1"/>
              <a:t>Medtech</a:t>
            </a:r>
            <a:r>
              <a:rPr kumimoji="1" lang="en-US" altLang="ja-JP" sz="1200" b="1"/>
              <a:t> </a:t>
            </a:r>
            <a:r>
              <a:rPr kumimoji="1" lang="en-US" altLang="ja-JP" sz="1200" b="1">
                <a:solidFill>
                  <a:schemeClr val="bg1"/>
                </a:solidFill>
              </a:rPr>
              <a:t>Research Studio</a:t>
            </a:r>
            <a:endParaRPr kumimoji="1" lang="ja-JP" altLang="en-US" sz="1200" b="1">
              <a:solidFill>
                <a:schemeClr val="bg1"/>
              </a:solidFill>
            </a:endParaRPr>
          </a:p>
        </p:txBody>
      </p:sp>
    </p:spTree>
    <p:extLst>
      <p:ext uri="{BB962C8B-B14F-4D97-AF65-F5344CB8AC3E}">
        <p14:creationId xmlns:p14="http://schemas.microsoft.com/office/powerpoint/2010/main" val="517257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7E251EA-D178-4574-8B58-AA645444EB1E}"/>
              </a:ext>
            </a:extLst>
          </p:cNvPr>
          <p:cNvSpPr/>
          <p:nvPr/>
        </p:nvSpPr>
        <p:spPr>
          <a:xfrm>
            <a:off x="4572000" y="1670519"/>
            <a:ext cx="4327596" cy="2022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50">
                <a:solidFill>
                  <a:schemeClr val="tx1">
                    <a:lumMod val="50000"/>
                    <a:lumOff val="50000"/>
                  </a:schemeClr>
                </a:solidFill>
                <a:latin typeface="+mn-ea"/>
              </a:rPr>
              <a:t>提案の内容と背景</a:t>
            </a:r>
            <a:endParaRPr lang="en-US" altLang="ja-JP" sz="1350">
              <a:solidFill>
                <a:schemeClr val="tx1">
                  <a:lumMod val="50000"/>
                  <a:lumOff val="50000"/>
                </a:schemeClr>
              </a:solidFill>
              <a:latin typeface="+mn-ea"/>
            </a:endParaRPr>
          </a:p>
          <a:p>
            <a:r>
              <a:rPr lang="ja-JP" altLang="en-US" sz="1350">
                <a:solidFill>
                  <a:schemeClr val="tx1">
                    <a:lumMod val="50000"/>
                    <a:lumOff val="50000"/>
                  </a:schemeClr>
                </a:solidFill>
                <a:latin typeface="+mn-ea"/>
              </a:rPr>
              <a:t>臨床ニーズを提案した背景となる医療行為や疾患について解説ください。</a:t>
            </a:r>
            <a:endParaRPr lang="en-US" altLang="ja-JP" sz="1350">
              <a:solidFill>
                <a:schemeClr val="tx1">
                  <a:lumMod val="50000"/>
                  <a:lumOff val="50000"/>
                </a:schemeClr>
              </a:solidFill>
              <a:latin typeface="+mn-ea"/>
            </a:endParaRPr>
          </a:p>
          <a:p>
            <a:endParaRPr lang="en-US" altLang="ja-JP" sz="1350">
              <a:solidFill>
                <a:schemeClr val="tx1">
                  <a:lumMod val="50000"/>
                  <a:lumOff val="50000"/>
                </a:schemeClr>
              </a:solidFill>
              <a:latin typeface="+mn-ea"/>
            </a:endParaRPr>
          </a:p>
          <a:p>
            <a:endParaRPr lang="en-US" altLang="ja-JP" sz="1350">
              <a:solidFill>
                <a:schemeClr val="tx1">
                  <a:lumMod val="50000"/>
                  <a:lumOff val="50000"/>
                </a:schemeClr>
              </a:solidFill>
              <a:latin typeface="+mn-ea"/>
            </a:endParaRPr>
          </a:p>
          <a:p>
            <a:endParaRPr lang="en-US" altLang="ja-JP" sz="1350" spc="-169">
              <a:solidFill>
                <a:schemeClr val="tx1">
                  <a:lumMod val="50000"/>
                  <a:lumOff val="50000"/>
                </a:schemeClr>
              </a:solidFill>
              <a:latin typeface="+mn-ea"/>
            </a:endParaRPr>
          </a:p>
          <a:p>
            <a:endParaRPr lang="ja-JP" altLang="en-US" sz="1350">
              <a:solidFill>
                <a:schemeClr val="tx1">
                  <a:lumMod val="65000"/>
                  <a:lumOff val="35000"/>
                </a:schemeClr>
              </a:solidFill>
            </a:endParaRPr>
          </a:p>
        </p:txBody>
      </p:sp>
      <p:sp>
        <p:nvSpPr>
          <p:cNvPr id="11" name="テキスト ボックス 10">
            <a:extLst>
              <a:ext uri="{FF2B5EF4-FFF2-40B4-BE49-F238E27FC236}">
                <a16:creationId xmlns:a16="http://schemas.microsoft.com/office/drawing/2014/main" id="{B974D815-28E1-4013-9229-17FC7A8245E7}"/>
              </a:ext>
            </a:extLst>
          </p:cNvPr>
          <p:cNvSpPr txBox="1"/>
          <p:nvPr/>
        </p:nvSpPr>
        <p:spPr>
          <a:xfrm>
            <a:off x="0" y="97047"/>
            <a:ext cx="4766733" cy="715581"/>
          </a:xfrm>
          <a:prstGeom prst="rect">
            <a:avLst/>
          </a:prstGeom>
          <a:noFill/>
        </p:spPr>
        <p:txBody>
          <a:bodyPr wrap="square" rtlCol="0">
            <a:spAutoFit/>
          </a:bodyPr>
          <a:lstStyle/>
          <a:p>
            <a:r>
              <a:rPr lang="ja-JP" altLang="en-US" sz="1350"/>
              <a:t>（ご所属機関名）筑波大学附属病院</a:t>
            </a:r>
            <a:endParaRPr lang="en-US" altLang="ja-JP" sz="1350"/>
          </a:p>
          <a:p>
            <a:r>
              <a:rPr lang="ja-JP" altLang="en-US" sz="1350"/>
              <a:t>（職名・診療科）〇〇科・医師</a:t>
            </a:r>
            <a:endParaRPr lang="en-US" altLang="ja-JP" sz="1350"/>
          </a:p>
          <a:p>
            <a:r>
              <a:rPr lang="ja-JP" altLang="en-US" sz="1350"/>
              <a:t>（提案者名）</a:t>
            </a:r>
            <a:r>
              <a:rPr kumimoji="0" lang="ja-JP" altLang="en-US" sz="1350" kern="0">
                <a:solidFill>
                  <a:schemeClr val="tx1">
                    <a:lumMod val="65000"/>
                    <a:lumOff val="35000"/>
                  </a:schemeClr>
                </a:solidFill>
                <a:latin typeface="HGP創英角ｺﾞｼｯｸUB" pitchFamily="50" charset="-128"/>
                <a:ea typeface="HGP創英角ｺﾞｼｯｸUB" pitchFamily="50" charset="-128"/>
              </a:rPr>
              <a:t>〇〇　〇〇</a:t>
            </a:r>
            <a:endParaRPr lang="ja-JP" altLang="en-US" sz="1350"/>
          </a:p>
        </p:txBody>
      </p:sp>
      <p:sp>
        <p:nvSpPr>
          <p:cNvPr id="14" name="テキスト ボックス 13">
            <a:extLst>
              <a:ext uri="{FF2B5EF4-FFF2-40B4-BE49-F238E27FC236}">
                <a16:creationId xmlns:a16="http://schemas.microsoft.com/office/drawing/2014/main" id="{C91163BE-ED7F-48F7-8175-5B1FC6A10D2C}"/>
              </a:ext>
            </a:extLst>
          </p:cNvPr>
          <p:cNvSpPr txBox="1"/>
          <p:nvPr/>
        </p:nvSpPr>
        <p:spPr>
          <a:xfrm>
            <a:off x="230736" y="1636452"/>
            <a:ext cx="3982341" cy="4525062"/>
          </a:xfrm>
          <a:prstGeom prst="foldedCorner">
            <a:avLst>
              <a:gd name="adj" fmla="val 11229"/>
            </a:avLst>
          </a:prstGeom>
          <a:solidFill>
            <a:schemeClr val="bg2">
              <a:lumMod val="90000"/>
            </a:schemeClr>
          </a:solidFill>
          <a:ln>
            <a:solidFill>
              <a:schemeClr val="bg2">
                <a:lumMod val="75000"/>
              </a:schemeClr>
            </a:solidFill>
          </a:ln>
        </p:spPr>
        <p:txBody>
          <a:bodyPr wrap="square" rtlCol="0">
            <a:noAutofit/>
          </a:bodyPr>
          <a:lstStyle/>
          <a:p>
            <a:pPr algn="just"/>
            <a:endParaRPr lang="en-US" altLang="ja-JP" sz="1500">
              <a:solidFill>
                <a:schemeClr val="accent2"/>
              </a:solidFill>
              <a:latin typeface="HGP創英角ｺﾞｼｯｸUB" panose="020B0900000000000000" pitchFamily="50" charset="-128"/>
              <a:ea typeface="HGP創英角ｺﾞｼｯｸUB" panose="020B0900000000000000" pitchFamily="50" charset="-128"/>
            </a:endParaRPr>
          </a:p>
          <a:p>
            <a:pPr algn="ctr"/>
            <a:r>
              <a:rPr lang="ja-JP" altLang="en-US" sz="2100">
                <a:solidFill>
                  <a:schemeClr val="accent1"/>
                </a:solidFill>
                <a:latin typeface="HGP創英角ｺﾞｼｯｸUB" panose="020B0900000000000000" pitchFamily="50" charset="-128"/>
                <a:ea typeface="HGP創英角ｺﾞｼｯｸUB" panose="020B0900000000000000" pitchFamily="50" charset="-128"/>
              </a:rPr>
              <a:t>臨床現場の問題点が</a:t>
            </a:r>
            <a:endParaRPr lang="en-US" altLang="ja-JP" sz="2100">
              <a:solidFill>
                <a:schemeClr val="accent1"/>
              </a:solidFill>
              <a:latin typeface="HGP創英角ｺﾞｼｯｸUB" panose="020B0900000000000000" pitchFamily="50" charset="-128"/>
              <a:ea typeface="HGP創英角ｺﾞｼｯｸUB" panose="020B0900000000000000" pitchFamily="50" charset="-128"/>
            </a:endParaRPr>
          </a:p>
          <a:p>
            <a:pPr algn="ctr"/>
            <a:r>
              <a:rPr lang="ja-JP" altLang="en-US" sz="2100">
                <a:solidFill>
                  <a:schemeClr val="accent1"/>
                </a:solidFill>
                <a:latin typeface="HGP創英角ｺﾞｼｯｸUB" panose="020B0900000000000000" pitchFamily="50" charset="-128"/>
                <a:ea typeface="HGP創英角ｺﾞｼｯｸUB" panose="020B0900000000000000" pitchFamily="50" charset="-128"/>
              </a:rPr>
              <a:t>伝わる写真・図</a:t>
            </a:r>
            <a:endParaRPr lang="en-US" altLang="ja-JP" sz="2100">
              <a:solidFill>
                <a:schemeClr val="accent1"/>
              </a:solidFill>
              <a:latin typeface="HGP創英角ｺﾞｼｯｸUB" panose="020B0900000000000000" pitchFamily="50" charset="-128"/>
              <a:ea typeface="HGP創英角ｺﾞｼｯｸUB" panose="020B0900000000000000" pitchFamily="50" charset="-128"/>
            </a:endParaRPr>
          </a:p>
          <a:p>
            <a:pPr algn="just"/>
            <a:endParaRPr lang="en-US" altLang="ja-JP" sz="1500">
              <a:solidFill>
                <a:schemeClr val="accent2">
                  <a:lumMod val="60000"/>
                  <a:lumOff val="40000"/>
                </a:schemeClr>
              </a:solidFill>
              <a:latin typeface="HGP創英角ｺﾞｼｯｸUB" panose="020B0900000000000000" pitchFamily="50" charset="-128"/>
              <a:ea typeface="HGP創英角ｺﾞｼｯｸUB" panose="020B0900000000000000" pitchFamily="50" charset="-128"/>
            </a:endParaRPr>
          </a:p>
          <a:p>
            <a:pPr algn="just"/>
            <a:endParaRPr lang="en-US" altLang="ja-JP" sz="1500">
              <a:solidFill>
                <a:schemeClr val="accent2">
                  <a:lumMod val="60000"/>
                  <a:lumOff val="40000"/>
                </a:schemeClr>
              </a:solidFill>
              <a:latin typeface="HGP創英角ｺﾞｼｯｸUB" panose="020B0900000000000000" pitchFamily="50" charset="-128"/>
              <a:ea typeface="HGP創英角ｺﾞｼｯｸUB" panose="020B0900000000000000" pitchFamily="50" charset="-128"/>
            </a:endParaRPr>
          </a:p>
          <a:p>
            <a:pPr algn="just"/>
            <a:r>
              <a:rPr lang="ja-JP" altLang="en-US" sz="15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現場の臨場感・重要性・緊急性・</a:t>
            </a:r>
            <a:endParaRPr lang="en-US" altLang="ja-JP" sz="15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just"/>
            <a:r>
              <a:rPr lang="ja-JP" altLang="en-US" sz="15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迫力が伝わる写真を掲載</a:t>
            </a:r>
            <a:endParaRPr lang="en-US" altLang="ja-JP" sz="15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a:extLst>
              <a:ext uri="{FF2B5EF4-FFF2-40B4-BE49-F238E27FC236}">
                <a16:creationId xmlns:a16="http://schemas.microsoft.com/office/drawing/2014/main" id="{7478ED6F-2E1F-497F-B904-888582B44B96}"/>
              </a:ext>
            </a:extLst>
          </p:cNvPr>
          <p:cNvSpPr/>
          <p:nvPr/>
        </p:nvSpPr>
        <p:spPr>
          <a:xfrm>
            <a:off x="4572000" y="3811473"/>
            <a:ext cx="4341264" cy="2634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altLang="ja-JP" sz="1350">
              <a:solidFill>
                <a:schemeClr val="tx1">
                  <a:lumMod val="50000"/>
                  <a:lumOff val="50000"/>
                </a:schemeClr>
              </a:solidFill>
              <a:latin typeface="+mn-ea"/>
            </a:endParaRPr>
          </a:p>
          <a:p>
            <a:endParaRPr lang="en-US" altLang="ja-JP" sz="1350">
              <a:solidFill>
                <a:schemeClr val="tx1">
                  <a:lumMod val="50000"/>
                  <a:lumOff val="50000"/>
                </a:schemeClr>
              </a:solidFill>
              <a:latin typeface="+mn-ea"/>
            </a:endParaRPr>
          </a:p>
          <a:p>
            <a:r>
              <a:rPr lang="ja-JP" altLang="en-US" sz="1350" spc="-169">
                <a:solidFill>
                  <a:schemeClr val="tx1">
                    <a:lumMod val="50000"/>
                    <a:lumOff val="50000"/>
                  </a:schemeClr>
                </a:solidFill>
                <a:latin typeface="+mn-ea"/>
              </a:rPr>
              <a:t>○○できない</a:t>
            </a:r>
            <a:r>
              <a:rPr lang="en-US" altLang="ja-JP" sz="1350" spc="-169">
                <a:solidFill>
                  <a:schemeClr val="tx1">
                    <a:lumMod val="50000"/>
                    <a:lumOff val="50000"/>
                  </a:schemeClr>
                </a:solidFill>
                <a:latin typeface="+mn-ea"/>
              </a:rPr>
              <a:t>/</a:t>
            </a:r>
            <a:r>
              <a:rPr lang="ja-JP" altLang="en-US" sz="1350" spc="-169">
                <a:solidFill>
                  <a:schemeClr val="tx1">
                    <a:lumMod val="50000"/>
                    <a:lumOff val="50000"/>
                  </a:schemeClr>
                </a:solidFill>
                <a:latin typeface="+mn-ea"/>
              </a:rPr>
              <a:t>○○になってしまうなどの問題点</a:t>
            </a:r>
            <a:endParaRPr lang="en-US" altLang="ja-JP" sz="1350" spc="-169">
              <a:solidFill>
                <a:schemeClr val="tx1">
                  <a:lumMod val="50000"/>
                  <a:lumOff val="50000"/>
                </a:schemeClr>
              </a:solidFill>
              <a:latin typeface="+mn-ea"/>
            </a:endParaRPr>
          </a:p>
          <a:p>
            <a:endParaRPr lang="en-US" altLang="ja-JP" sz="1350" spc="-169">
              <a:solidFill>
                <a:schemeClr val="tx1">
                  <a:lumMod val="50000"/>
                  <a:lumOff val="50000"/>
                </a:schemeClr>
              </a:solidFill>
              <a:latin typeface="+mn-ea"/>
            </a:endParaRPr>
          </a:p>
          <a:p>
            <a:endParaRPr lang="en-US" altLang="ja-JP" sz="1350" spc="-169">
              <a:solidFill>
                <a:schemeClr val="tx1">
                  <a:lumMod val="50000"/>
                  <a:lumOff val="50000"/>
                </a:schemeClr>
              </a:solidFill>
              <a:latin typeface="+mn-ea"/>
            </a:endParaRPr>
          </a:p>
          <a:p>
            <a:endParaRPr lang="en-US" altLang="ja-JP" sz="1350" spc="-169">
              <a:solidFill>
                <a:schemeClr val="tx1">
                  <a:lumMod val="50000"/>
                  <a:lumOff val="50000"/>
                </a:schemeClr>
              </a:solidFill>
              <a:latin typeface="+mn-ea"/>
            </a:endParaRPr>
          </a:p>
        </p:txBody>
      </p:sp>
      <p:sp>
        <p:nvSpPr>
          <p:cNvPr id="17" name="テキスト ボックス 16">
            <a:extLst>
              <a:ext uri="{FF2B5EF4-FFF2-40B4-BE49-F238E27FC236}">
                <a16:creationId xmlns:a16="http://schemas.microsoft.com/office/drawing/2014/main" id="{AD97E94D-D6E9-40FC-9396-8D6AB34D2781}"/>
              </a:ext>
            </a:extLst>
          </p:cNvPr>
          <p:cNvSpPr txBox="1"/>
          <p:nvPr/>
        </p:nvSpPr>
        <p:spPr>
          <a:xfrm>
            <a:off x="135448" y="908818"/>
            <a:ext cx="8840484" cy="415498"/>
          </a:xfrm>
          <a:prstGeom prst="rect">
            <a:avLst/>
          </a:prstGeom>
          <a:solidFill>
            <a:srgbClr val="52BDD2"/>
          </a:solidFill>
          <a:ln w="25400">
            <a:solidFill>
              <a:srgbClr val="52BDD2"/>
            </a:solidFill>
          </a:ln>
        </p:spPr>
        <p:txBody>
          <a:bodyPr wrap="square" rtlCol="0">
            <a:spAutoFit/>
          </a:bodyPr>
          <a:lstStyle/>
          <a:p>
            <a:r>
              <a:rPr lang="ja-JP" altLang="en-US" sz="2100" spc="-169">
                <a:solidFill>
                  <a:schemeClr val="tx1">
                    <a:lumMod val="65000"/>
                    <a:lumOff val="35000"/>
                  </a:schemeClr>
                </a:solidFill>
                <a:latin typeface="HGP創英角ｺﾞｼｯｸUB" pitchFamily="50" charset="-128"/>
                <a:ea typeface="HGP創英角ｺﾞｼｯｸUB" pitchFamily="50" charset="-128"/>
              </a:rPr>
              <a:t>題名</a:t>
            </a:r>
            <a:endParaRPr lang="en-US" altLang="ja-JP" sz="2100" spc="-169">
              <a:solidFill>
                <a:schemeClr val="tx1">
                  <a:lumMod val="65000"/>
                  <a:lumOff val="35000"/>
                </a:schemeClr>
              </a:solidFill>
              <a:latin typeface="HGP創英角ｺﾞｼｯｸUB" pitchFamily="50" charset="-128"/>
              <a:ea typeface="HGP創英角ｺﾞｼｯｸUB" pitchFamily="50" charset="-128"/>
            </a:endParaRPr>
          </a:p>
        </p:txBody>
      </p:sp>
      <p:sp>
        <p:nvSpPr>
          <p:cNvPr id="8" name="テキスト ボックス 7">
            <a:extLst>
              <a:ext uri="{FF2B5EF4-FFF2-40B4-BE49-F238E27FC236}">
                <a16:creationId xmlns:a16="http://schemas.microsoft.com/office/drawing/2014/main" id="{976603A9-8D9C-466C-AD9E-257D779CAF9E}"/>
              </a:ext>
            </a:extLst>
          </p:cNvPr>
          <p:cNvSpPr txBox="1"/>
          <p:nvPr/>
        </p:nvSpPr>
        <p:spPr>
          <a:xfrm>
            <a:off x="5263317" y="3811473"/>
            <a:ext cx="2981907" cy="369332"/>
          </a:xfrm>
          <a:prstGeom prst="rect">
            <a:avLst/>
          </a:prstGeom>
          <a:noFill/>
        </p:spPr>
        <p:txBody>
          <a:bodyPr wrap="none" rtlCol="0">
            <a:spAutoFit/>
          </a:bodyPr>
          <a:lstStyle/>
          <a:p>
            <a:r>
              <a:rPr lang="ja-JP" altLang="en-US" spc="-225">
                <a:solidFill>
                  <a:srgbClr val="C00000"/>
                </a:solidFill>
                <a:latin typeface="HGP創英角ｺﾞｼｯｸUB" pitchFamily="50" charset="-128"/>
                <a:ea typeface="HGP創英角ｺﾞｼｯｸUB" pitchFamily="50" charset="-128"/>
              </a:rPr>
              <a:t>デバイス開発で解決したい問題点</a:t>
            </a:r>
            <a:endParaRPr lang="en-US" altLang="ja-JP" spc="-225">
              <a:solidFill>
                <a:srgbClr val="C00000"/>
              </a:solidFill>
              <a:latin typeface="HGP創英角ｺﾞｼｯｸUB" pitchFamily="50" charset="-128"/>
              <a:ea typeface="HGP創英角ｺﾞｼｯｸUB" pitchFamily="50" charset="-128"/>
            </a:endParaRPr>
          </a:p>
        </p:txBody>
      </p:sp>
      <p:sp>
        <p:nvSpPr>
          <p:cNvPr id="9" name="テキスト ボックス 8">
            <a:extLst>
              <a:ext uri="{FF2B5EF4-FFF2-40B4-BE49-F238E27FC236}">
                <a16:creationId xmlns:a16="http://schemas.microsoft.com/office/drawing/2014/main" id="{C128886A-79E5-449C-86CD-546D9A34BEC6}"/>
              </a:ext>
            </a:extLst>
          </p:cNvPr>
          <p:cNvSpPr txBox="1"/>
          <p:nvPr/>
        </p:nvSpPr>
        <p:spPr>
          <a:xfrm>
            <a:off x="4766733" y="5799293"/>
            <a:ext cx="4132863" cy="646331"/>
          </a:xfrm>
          <a:prstGeom prst="rect">
            <a:avLst/>
          </a:prstGeom>
          <a:noFill/>
        </p:spPr>
        <p:txBody>
          <a:bodyPr wrap="none" rtlCol="0">
            <a:spAutoFit/>
          </a:bodyPr>
          <a:lstStyle/>
          <a:p>
            <a:r>
              <a:rPr lang="ja-JP" altLang="en-US" sz="3600" spc="-225">
                <a:solidFill>
                  <a:srgbClr val="4F81BD">
                    <a:lumMod val="75000"/>
                  </a:srgbClr>
                </a:solidFill>
                <a:latin typeface="HGP創英角ｺﾞｼｯｸUB" pitchFamily="50" charset="-128"/>
                <a:ea typeface="HGP創英角ｺﾞｼｯｸUB" pitchFamily="50" charset="-128"/>
              </a:rPr>
              <a:t>この問題を解決したい</a:t>
            </a:r>
            <a:endParaRPr kumimoji="1" lang="ja-JP" altLang="en-US" sz="3600"/>
          </a:p>
        </p:txBody>
      </p:sp>
    </p:spTree>
    <p:extLst>
      <p:ext uri="{BB962C8B-B14F-4D97-AF65-F5344CB8AC3E}">
        <p14:creationId xmlns:p14="http://schemas.microsoft.com/office/powerpoint/2010/main" val="383243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847137D-7509-4B17-95E1-D3113CA059B1}"/>
              </a:ext>
            </a:extLst>
          </p:cNvPr>
          <p:cNvSpPr txBox="1"/>
          <p:nvPr/>
        </p:nvSpPr>
        <p:spPr>
          <a:xfrm>
            <a:off x="381424" y="221665"/>
            <a:ext cx="7020000" cy="507831"/>
          </a:xfrm>
          <a:prstGeom prst="rect">
            <a:avLst/>
          </a:prstGeom>
          <a:noFill/>
        </p:spPr>
        <p:txBody>
          <a:bodyPr wrap="square" rtlCol="0">
            <a:spAutoFit/>
          </a:bodyPr>
          <a:lstStyle/>
          <a:p>
            <a:r>
              <a:rPr lang="ja-JP" altLang="en-US" sz="2700" b="1">
                <a:solidFill>
                  <a:srgbClr val="52BDD2"/>
                </a:solidFill>
              </a:rPr>
              <a:t>現状について</a:t>
            </a:r>
            <a:r>
              <a:rPr lang="ja-JP" altLang="en-US" sz="2700" b="1"/>
              <a:t>　　</a:t>
            </a:r>
            <a:r>
              <a:rPr lang="en-US" altLang="ja-JP" sz="1200">
                <a:solidFill>
                  <a:schemeClr val="tx1">
                    <a:lumMod val="50000"/>
                    <a:lumOff val="50000"/>
                  </a:schemeClr>
                </a:solidFill>
              </a:rPr>
              <a:t>※</a:t>
            </a:r>
            <a:r>
              <a:rPr lang="ja-JP" altLang="en-US" sz="1200">
                <a:solidFill>
                  <a:schemeClr val="tx1">
                    <a:lumMod val="50000"/>
                    <a:lumOff val="50000"/>
                  </a:schemeClr>
                </a:solidFill>
              </a:rPr>
              <a:t>分かる範囲でご記入ください</a:t>
            </a:r>
            <a:endParaRPr lang="ja-JP" altLang="en-US" sz="2700">
              <a:solidFill>
                <a:schemeClr val="tx1">
                  <a:lumMod val="50000"/>
                  <a:lumOff val="50000"/>
                </a:schemeClr>
              </a:solidFill>
            </a:endParaRPr>
          </a:p>
        </p:txBody>
      </p:sp>
      <p:sp>
        <p:nvSpPr>
          <p:cNvPr id="8" name="テキスト ボックス 7">
            <a:extLst>
              <a:ext uri="{FF2B5EF4-FFF2-40B4-BE49-F238E27FC236}">
                <a16:creationId xmlns:a16="http://schemas.microsoft.com/office/drawing/2014/main" id="{59CBD9AE-9F3B-4A20-AD8E-DCCCFC244F13}"/>
              </a:ext>
            </a:extLst>
          </p:cNvPr>
          <p:cNvSpPr txBox="1"/>
          <p:nvPr/>
        </p:nvSpPr>
        <p:spPr>
          <a:xfrm>
            <a:off x="3495231" y="768082"/>
            <a:ext cx="2886323" cy="300082"/>
          </a:xfrm>
          <a:prstGeom prst="rect">
            <a:avLst/>
          </a:prstGeom>
          <a:noFill/>
        </p:spPr>
        <p:txBody>
          <a:bodyPr wrap="square" rtlCol="0">
            <a:spAutoFit/>
          </a:bodyPr>
          <a:lstStyle/>
          <a:p>
            <a:pPr algn="ctr"/>
            <a:r>
              <a:rPr lang="ja-JP" altLang="en-US" sz="1350" b="1"/>
              <a:t>対象疾患、患者数</a:t>
            </a:r>
          </a:p>
        </p:txBody>
      </p:sp>
      <p:sp>
        <p:nvSpPr>
          <p:cNvPr id="9" name="正方形/長方形 8">
            <a:extLst>
              <a:ext uri="{FF2B5EF4-FFF2-40B4-BE49-F238E27FC236}">
                <a16:creationId xmlns:a16="http://schemas.microsoft.com/office/drawing/2014/main" id="{12232EEF-5DF3-4989-9A19-B3A81D92C0C7}"/>
              </a:ext>
            </a:extLst>
          </p:cNvPr>
          <p:cNvSpPr/>
          <p:nvPr/>
        </p:nvSpPr>
        <p:spPr>
          <a:xfrm>
            <a:off x="4202290" y="2015790"/>
            <a:ext cx="1050288" cy="300082"/>
          </a:xfrm>
          <a:prstGeom prst="rect">
            <a:avLst/>
          </a:prstGeom>
        </p:spPr>
        <p:txBody>
          <a:bodyPr wrap="none">
            <a:spAutoFit/>
          </a:bodyPr>
          <a:lstStyle/>
          <a:p>
            <a:pPr algn="ctr"/>
            <a:r>
              <a:rPr lang="ja-JP" altLang="en-US" sz="1350" b="1"/>
              <a:t>市場の状況</a:t>
            </a:r>
          </a:p>
        </p:txBody>
      </p:sp>
      <p:sp>
        <p:nvSpPr>
          <p:cNvPr id="11" name="テキスト ボックス 10">
            <a:extLst>
              <a:ext uri="{FF2B5EF4-FFF2-40B4-BE49-F238E27FC236}">
                <a16:creationId xmlns:a16="http://schemas.microsoft.com/office/drawing/2014/main" id="{ECD24C4F-A65C-4C52-8AF5-D103C8022120}"/>
              </a:ext>
            </a:extLst>
          </p:cNvPr>
          <p:cNvSpPr txBox="1"/>
          <p:nvPr/>
        </p:nvSpPr>
        <p:spPr>
          <a:xfrm>
            <a:off x="299054" y="768082"/>
            <a:ext cx="3592370" cy="3680569"/>
          </a:xfrm>
          <a:prstGeom prst="foldedCorner">
            <a:avLst>
              <a:gd name="adj" fmla="val 11654"/>
            </a:avLst>
          </a:prstGeom>
          <a:solidFill>
            <a:schemeClr val="accent3">
              <a:lumMod val="40000"/>
              <a:lumOff val="60000"/>
            </a:schemeClr>
          </a:solidFill>
          <a:ln>
            <a:solidFill>
              <a:schemeClr val="bg2">
                <a:lumMod val="90000"/>
              </a:schemeClr>
            </a:solidFill>
          </a:ln>
        </p:spPr>
        <p:txBody>
          <a:bodyPr wrap="square" rtlCol="0">
            <a:noAutofit/>
          </a:bodyPr>
          <a:lstStyle/>
          <a:p>
            <a:pPr algn="just"/>
            <a:endParaRPr lang="en-US" altLang="ja-JP" sz="200">
              <a:solidFill>
                <a:schemeClr val="accent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a:solidFill>
                  <a:schemeClr val="accent1"/>
                </a:solidFill>
                <a:latin typeface="HGP創英角ｺﾞｼｯｸUB" panose="020B0900000000000000" pitchFamily="50" charset="-128"/>
                <a:ea typeface="HGP創英角ｺﾞｼｯｸUB" panose="020B0900000000000000" pitchFamily="50" charset="-128"/>
              </a:rPr>
              <a:t>問題点に関連する</a:t>
            </a:r>
            <a:r>
              <a:rPr kumimoji="1" lang="ja-JP" altLang="en-US" sz="2000" u="sng">
                <a:solidFill>
                  <a:schemeClr val="accent1"/>
                </a:solidFill>
                <a:latin typeface="HGP創英角ｺﾞｼｯｸUB" panose="020B0900000000000000" pitchFamily="50" charset="-128"/>
                <a:ea typeface="HGP創英角ｺﾞｼｯｸUB" panose="020B0900000000000000" pitchFamily="50" charset="-128"/>
              </a:rPr>
              <a:t>現在の</a:t>
            </a:r>
            <a:endParaRPr kumimoji="1" lang="en-US" altLang="ja-JP" sz="2000" u="sng">
              <a:solidFill>
                <a:schemeClr val="accent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a:solidFill>
                  <a:schemeClr val="accent1"/>
                </a:solidFill>
                <a:latin typeface="HGP創英角ｺﾞｼｯｸUB" panose="020B0900000000000000" pitchFamily="50" charset="-128"/>
                <a:ea typeface="HGP創英角ｺﾞｼｯｸUB" panose="020B0900000000000000" pitchFamily="50" charset="-128"/>
              </a:rPr>
              <a:t>機器</a:t>
            </a:r>
            <a:r>
              <a:rPr lang="ja-JP" altLang="en-US" sz="2000">
                <a:solidFill>
                  <a:schemeClr val="accent1"/>
                </a:solidFill>
                <a:latin typeface="HGP創英角ｺﾞｼｯｸUB" panose="020B0900000000000000" pitchFamily="50" charset="-128"/>
                <a:ea typeface="HGP創英角ｺﾞｼｯｸUB" panose="020B0900000000000000" pitchFamily="50" charset="-128"/>
              </a:rPr>
              <a:t>・設備・</a:t>
            </a:r>
            <a:r>
              <a:rPr kumimoji="1" lang="ja-JP" altLang="en-US" sz="2000">
                <a:solidFill>
                  <a:schemeClr val="accent1"/>
                </a:solidFill>
                <a:latin typeface="HGP創英角ｺﾞｼｯｸUB" panose="020B0900000000000000" pitchFamily="50" charset="-128"/>
                <a:ea typeface="HGP創英角ｺﾞｼｯｸUB" panose="020B0900000000000000" pitchFamily="50" charset="-128"/>
              </a:rPr>
              <a:t>環境等の写真</a:t>
            </a:r>
            <a:endParaRPr kumimoji="1" lang="en-US" altLang="ja-JP" sz="2000">
              <a:solidFill>
                <a:schemeClr val="accent1"/>
              </a:solidFill>
              <a:latin typeface="HGP創英角ｺﾞｼｯｸUB" panose="020B0900000000000000" pitchFamily="50" charset="-128"/>
              <a:ea typeface="HGP創英角ｺﾞｼｯｸUB" panose="020B0900000000000000" pitchFamily="50" charset="-128"/>
            </a:endParaRPr>
          </a:p>
          <a:p>
            <a:pPr algn="ctr"/>
            <a:endParaRPr lang="en-US" altLang="ja-JP" sz="400">
              <a:solidFill>
                <a:schemeClr val="accent1"/>
              </a:solidFill>
              <a:latin typeface="HGP創英角ｺﾞｼｯｸUB" panose="020B0900000000000000" pitchFamily="50" charset="-128"/>
              <a:ea typeface="HGP創英角ｺﾞｼｯｸUB" panose="020B0900000000000000" pitchFamily="50" charset="-128"/>
            </a:endParaRPr>
          </a:p>
          <a:p>
            <a:pPr algn="ctr">
              <a:lnSpc>
                <a:spcPct val="90000"/>
              </a:lnSpc>
            </a:pPr>
            <a:r>
              <a:rPr kumimoji="1" lang="ja-JP" altLang="en-US" sz="2000">
                <a:solidFill>
                  <a:schemeClr val="bg1">
                    <a:lumMod val="65000"/>
                  </a:schemeClr>
                </a:solidFill>
                <a:latin typeface="HGP創英角ｺﾞｼｯｸUB" panose="020B0900000000000000" pitchFamily="50" charset="-128"/>
                <a:ea typeface="HGP創英角ｺﾞｼｯｸUB" panose="020B0900000000000000" pitchFamily="50" charset="-128"/>
              </a:rPr>
              <a:t>または</a:t>
            </a:r>
            <a:endParaRPr kumimoji="1" lang="en-US" altLang="ja-JP" sz="2000">
              <a:solidFill>
                <a:schemeClr val="bg1">
                  <a:lumMod val="65000"/>
                </a:schemeClr>
              </a:solidFill>
              <a:latin typeface="HGP創英角ｺﾞｼｯｸUB" panose="020B0900000000000000" pitchFamily="50" charset="-128"/>
              <a:ea typeface="HGP創英角ｺﾞｼｯｸUB" panose="020B0900000000000000" pitchFamily="50" charset="-128"/>
            </a:endParaRPr>
          </a:p>
          <a:p>
            <a:pPr algn="ctr"/>
            <a:endParaRPr lang="en-US" altLang="ja-JP" sz="400">
              <a:solidFill>
                <a:schemeClr val="accent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a:solidFill>
                  <a:schemeClr val="accent1"/>
                </a:solidFill>
                <a:latin typeface="HGP創英角ｺﾞｼｯｸUB" panose="020B0900000000000000" pitchFamily="50" charset="-128"/>
                <a:ea typeface="HGP創英角ｺﾞｼｯｸUB" panose="020B0900000000000000" pitchFamily="50" charset="-128"/>
              </a:rPr>
              <a:t>課題解決によるインパクト</a:t>
            </a:r>
            <a:endParaRPr kumimoji="1" lang="en-US" altLang="ja-JP" sz="2000">
              <a:solidFill>
                <a:schemeClr val="accent1"/>
              </a:solidFill>
              <a:latin typeface="HGP創英角ｺﾞｼｯｸUB" panose="020B0900000000000000" pitchFamily="50" charset="-128"/>
              <a:ea typeface="HGP創英角ｺﾞｼｯｸUB" panose="020B0900000000000000" pitchFamily="50" charset="-128"/>
            </a:endParaRPr>
          </a:p>
          <a:p>
            <a:pPr algn="just"/>
            <a:endParaRPr lang="en-US" altLang="ja-JP" sz="600">
              <a:solidFill>
                <a:schemeClr val="accent1">
                  <a:lumMod val="60000"/>
                  <a:lumOff val="40000"/>
                </a:schemeClr>
              </a:solidFill>
              <a:latin typeface="HGP創英角ｺﾞｼｯｸUB" panose="020B0900000000000000" pitchFamily="50" charset="-128"/>
              <a:ea typeface="HGP創英角ｺﾞｼｯｸUB" panose="020B0900000000000000" pitchFamily="50" charset="-128"/>
            </a:endParaRPr>
          </a:p>
          <a:p>
            <a:pPr algn="just"/>
            <a:endParaRPr lang="en-US" altLang="ja-JP" sz="1050">
              <a:solidFill>
                <a:srgbClr val="FF0000"/>
              </a:solidFill>
              <a:latin typeface="HGP創英角ｺﾞｼｯｸUB" panose="020B0900000000000000" pitchFamily="50" charset="-128"/>
              <a:ea typeface="HGP創英角ｺﾞｼｯｸUB" panose="020B0900000000000000" pitchFamily="50" charset="-128"/>
            </a:endParaRPr>
          </a:p>
          <a:p>
            <a:pPr algn="just"/>
            <a:r>
              <a:rPr lang="ja-JP" altLang="en-US">
                <a:solidFill>
                  <a:srgbClr val="FF0000"/>
                </a:solidFill>
                <a:latin typeface="HGP創英角ｺﾞｼｯｸUB" panose="020B0900000000000000" pitchFamily="50" charset="-128"/>
                <a:ea typeface="HGP創英角ｺﾞｼｯｸUB" panose="020B0900000000000000" pitchFamily="50" charset="-128"/>
              </a:rPr>
              <a:t>　</a:t>
            </a:r>
            <a:r>
              <a:rPr lang="en-US" altLang="ja-JP">
                <a:solidFill>
                  <a:srgbClr val="FF0000"/>
                </a:solidFill>
                <a:latin typeface="HGP創英角ｺﾞｼｯｸUB" panose="020B0900000000000000" pitchFamily="50" charset="-128"/>
                <a:ea typeface="HGP創英角ｺﾞｼｯｸUB" panose="020B0900000000000000" pitchFamily="50" charset="-128"/>
              </a:rPr>
              <a:t>【</a:t>
            </a:r>
            <a:r>
              <a:rPr lang="ja-JP" altLang="en-US">
                <a:solidFill>
                  <a:srgbClr val="FF0000"/>
                </a:solidFill>
                <a:latin typeface="HGP創英角ｺﾞｼｯｸUB" panose="020B0900000000000000" pitchFamily="50" charset="-128"/>
                <a:ea typeface="HGP創英角ｺﾞｼｯｸUB" panose="020B0900000000000000" pitchFamily="50" charset="-128"/>
              </a:rPr>
              <a:t>注意</a:t>
            </a:r>
            <a:r>
              <a:rPr lang="en-US" altLang="ja-JP">
                <a:solidFill>
                  <a:srgbClr val="FF0000"/>
                </a:solidFill>
                <a:latin typeface="HGP創英角ｺﾞｼｯｸUB" panose="020B0900000000000000" pitchFamily="50" charset="-128"/>
                <a:ea typeface="HGP創英角ｺﾞｼｯｸUB" panose="020B0900000000000000" pitchFamily="50" charset="-128"/>
              </a:rPr>
              <a:t>】</a:t>
            </a:r>
            <a:r>
              <a:rPr lang="ja-JP" altLang="en-US">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a:solidFill>
                  <a:srgbClr val="FF0000"/>
                </a:solidFill>
                <a:latin typeface="HGP創英角ｺﾞｼｯｸUB" panose="020B0900000000000000" pitchFamily="50" charset="-128"/>
                <a:ea typeface="HGP創英角ｺﾞｼｯｸUB" panose="020B0900000000000000" pitchFamily="50" charset="-128"/>
              </a:rPr>
              <a:t>知財保護のため、</a:t>
            </a:r>
            <a:r>
              <a:rPr kumimoji="1" lang="ja-JP" altLang="en-US" u="sng">
                <a:solidFill>
                  <a:srgbClr val="FF0000"/>
                </a:solidFill>
                <a:latin typeface="HGP創英角ｺﾞｼｯｸUB" panose="020B0900000000000000" pitchFamily="50" charset="-128"/>
                <a:ea typeface="HGP創英角ｺﾞｼｯｸUB" panose="020B0900000000000000" pitchFamily="50" charset="-128"/>
              </a:rPr>
              <a:t>「解決策（ソリューション）」は掲載しないで下さい</a:t>
            </a:r>
            <a:endParaRPr kumimoji="1" lang="en-US" altLang="ja-JP" u="sng">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A3C65279-15CA-4FA1-AEE5-34D499CE4EC1}"/>
              </a:ext>
            </a:extLst>
          </p:cNvPr>
          <p:cNvSpPr/>
          <p:nvPr/>
        </p:nvSpPr>
        <p:spPr>
          <a:xfrm>
            <a:off x="4202290" y="2443906"/>
            <a:ext cx="4462533" cy="1569660"/>
          </a:xfrm>
          <a:prstGeom prst="rect">
            <a:avLst/>
          </a:prstGeom>
        </p:spPr>
        <p:txBody>
          <a:bodyPr wrap="square">
            <a:spAutoFit/>
          </a:bodyPr>
          <a:lstStyle/>
          <a:p>
            <a:r>
              <a:rPr lang="en-US" altLang="ja-JP" sz="1200"/>
              <a:t>‣</a:t>
            </a:r>
            <a:r>
              <a:rPr lang="ja-JP" altLang="en-US" sz="1200"/>
              <a:t>国内市場：</a:t>
            </a:r>
            <a:endParaRPr lang="en-US" altLang="ja-JP" sz="1200"/>
          </a:p>
          <a:p>
            <a:endParaRPr lang="en-US" altLang="ja-JP" sz="1200"/>
          </a:p>
          <a:p>
            <a:r>
              <a:rPr lang="en-US" altLang="ja-JP" sz="1200"/>
              <a:t>‣</a:t>
            </a:r>
            <a:r>
              <a:rPr lang="ja-JP" altLang="en-US" sz="1200"/>
              <a:t>既存製品（日本製）</a:t>
            </a:r>
            <a:endParaRPr lang="en-US" altLang="ja-JP" sz="1200"/>
          </a:p>
          <a:p>
            <a:endParaRPr lang="en-US" altLang="ja-JP" sz="1200"/>
          </a:p>
          <a:p>
            <a:r>
              <a:rPr lang="en-US" altLang="ja-JP" sz="1200"/>
              <a:t>‣</a:t>
            </a:r>
            <a:r>
              <a:rPr lang="ja-JP" altLang="en-US" sz="1200"/>
              <a:t>既存製品（海外製）</a:t>
            </a:r>
            <a:endParaRPr lang="en-US" altLang="ja-JP" sz="1200"/>
          </a:p>
          <a:p>
            <a:endParaRPr lang="en-US" altLang="ja-JP" sz="1200">
              <a:solidFill>
                <a:schemeClr val="tx1">
                  <a:lumMod val="50000"/>
                  <a:lumOff val="50000"/>
                </a:schemeClr>
              </a:solidFill>
            </a:endParaRPr>
          </a:p>
          <a:p>
            <a:r>
              <a:rPr lang="en-US" altLang="ja-JP" sz="1200">
                <a:solidFill>
                  <a:schemeClr val="tx1">
                    <a:lumMod val="50000"/>
                    <a:lumOff val="50000"/>
                  </a:schemeClr>
                </a:solidFill>
              </a:rPr>
              <a:t>※</a:t>
            </a:r>
            <a:r>
              <a:rPr lang="ja-JP" altLang="en-US" sz="1200">
                <a:solidFill>
                  <a:schemeClr val="tx1">
                    <a:lumMod val="50000"/>
                    <a:lumOff val="50000"/>
                  </a:schemeClr>
                </a:solidFill>
              </a:rPr>
              <a:t>現状、市場がないものについては、将来時点の想定市場規模でも可</a:t>
            </a:r>
            <a:endParaRPr lang="en-US" altLang="ja-JP" sz="1200">
              <a:solidFill>
                <a:schemeClr val="tx1">
                  <a:lumMod val="50000"/>
                  <a:lumOff val="50000"/>
                </a:schemeClr>
              </a:solidFill>
            </a:endParaRPr>
          </a:p>
        </p:txBody>
      </p:sp>
      <p:sp>
        <p:nvSpPr>
          <p:cNvPr id="17" name="テキスト ボックス 16">
            <a:extLst>
              <a:ext uri="{FF2B5EF4-FFF2-40B4-BE49-F238E27FC236}">
                <a16:creationId xmlns:a16="http://schemas.microsoft.com/office/drawing/2014/main" id="{D034C89C-45A0-4B2C-8C19-2CD01471C628}"/>
              </a:ext>
            </a:extLst>
          </p:cNvPr>
          <p:cNvSpPr txBox="1"/>
          <p:nvPr/>
        </p:nvSpPr>
        <p:spPr>
          <a:xfrm>
            <a:off x="197277" y="4855011"/>
            <a:ext cx="8749445" cy="1308050"/>
          </a:xfrm>
          <a:prstGeom prst="rect">
            <a:avLst/>
          </a:prstGeom>
          <a:solidFill>
            <a:srgbClr val="52BDD2"/>
          </a:solidFill>
          <a:ln w="28575" cmpd="thickThin">
            <a:solidFill>
              <a:srgbClr val="32A6BF"/>
            </a:solidFill>
          </a:ln>
        </p:spPr>
        <p:txBody>
          <a:bodyPr wrap="square" rtlCol="0">
            <a:spAutoFit/>
          </a:bodyPr>
          <a:lstStyle/>
          <a:p>
            <a:pPr algn="just">
              <a:spcBef>
                <a:spcPts val="1200"/>
              </a:spcBef>
              <a:spcAft>
                <a:spcPts val="600"/>
              </a:spcAft>
              <a:buClr>
                <a:schemeClr val="accent2"/>
              </a:buClr>
            </a:pPr>
            <a:r>
              <a:rPr lang="ja-JP" altLang="en-US" b="1">
                <a:solidFill>
                  <a:srgbClr val="9A470E"/>
                </a:solidFill>
                <a:latin typeface="+mn-ea"/>
              </a:rPr>
              <a:t>今後の展開可能性と共同開発に向けたメッセージ</a:t>
            </a:r>
            <a:r>
              <a:rPr lang="ja-JP" altLang="en-US" sz="1400" b="1">
                <a:solidFill>
                  <a:srgbClr val="9A470E"/>
                </a:solidFill>
                <a:latin typeface="+mn-ea"/>
              </a:rPr>
              <a:t>（熱意や期待を伝える言葉）</a:t>
            </a:r>
            <a:endParaRPr lang="en-US" altLang="ja-JP" sz="1200" b="1" spc="-300">
              <a:solidFill>
                <a:srgbClr val="9A470E"/>
              </a:solidFill>
              <a:latin typeface="+mn-ea"/>
            </a:endParaRPr>
          </a:p>
          <a:p>
            <a:pPr lvl="1" algn="just">
              <a:buClr>
                <a:schemeClr val="accent2">
                  <a:lumMod val="60000"/>
                  <a:lumOff val="40000"/>
                </a:schemeClr>
              </a:buClr>
            </a:pPr>
            <a:r>
              <a:rPr lang="ja-JP" altLang="en-US" sz="1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開発アイディアの腹案はあります」、「開発アイディアを一緒に考えてくれる企業を希望します」、「打ち合わせは夜間が中心になりますが、ぜひ一緒に開発しましょう！」など、企業をアトラクト／エンカレッジするメッセージ</a:t>
            </a:r>
            <a:endParaRPr lang="en-US" altLang="ja-JP" sz="1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lvl="1" algn="just">
              <a:buClr>
                <a:schemeClr val="accent2">
                  <a:lumMod val="60000"/>
                  <a:lumOff val="40000"/>
                </a:schemeClr>
              </a:buClr>
            </a:pPr>
            <a:endParaRPr lang="en-US" altLang="ja-JP" sz="1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lvl="1" algn="just">
              <a:buClr>
                <a:schemeClr val="accent2">
                  <a:lumMod val="60000"/>
                  <a:lumOff val="40000"/>
                </a:schemeClr>
              </a:buClr>
            </a:pPr>
            <a:endParaRPr lang="en-US" altLang="ja-JP" sz="1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144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32C991A-B365-486A-98AD-60281D813390}"/>
              </a:ext>
            </a:extLst>
          </p:cNvPr>
          <p:cNvSpPr txBox="1"/>
          <p:nvPr/>
        </p:nvSpPr>
        <p:spPr>
          <a:xfrm>
            <a:off x="4945711" y="934407"/>
            <a:ext cx="3136289" cy="484748"/>
          </a:xfrm>
          <a:prstGeom prst="rect">
            <a:avLst/>
          </a:prstGeom>
          <a:noFill/>
          <a:ln>
            <a:solidFill>
              <a:srgbClr val="FF0000"/>
            </a:solidFill>
          </a:ln>
        </p:spPr>
        <p:txBody>
          <a:bodyPr wrap="square" rtlCol="0">
            <a:spAutoFit/>
          </a:bodyPr>
          <a:lstStyle/>
          <a:p>
            <a:r>
              <a:rPr lang="ja-JP" altLang="en-US" sz="1500" b="1">
                <a:solidFill>
                  <a:srgbClr val="FF0000"/>
                </a:solidFill>
              </a:rPr>
              <a:t>非公開</a:t>
            </a:r>
            <a:endParaRPr lang="en-US" altLang="ja-JP" sz="1500" b="1">
              <a:solidFill>
                <a:srgbClr val="FF0000"/>
              </a:solidFill>
            </a:endParaRPr>
          </a:p>
          <a:p>
            <a:r>
              <a:rPr lang="ja-JP" altLang="en-US" sz="1050">
                <a:solidFill>
                  <a:srgbClr val="FF0000"/>
                </a:solidFill>
              </a:rPr>
              <a:t>事務局で内容を理解するための使用に限定します</a:t>
            </a:r>
          </a:p>
        </p:txBody>
      </p:sp>
      <p:sp>
        <p:nvSpPr>
          <p:cNvPr id="9" name="テキスト ボックス 8">
            <a:extLst>
              <a:ext uri="{FF2B5EF4-FFF2-40B4-BE49-F238E27FC236}">
                <a16:creationId xmlns:a16="http://schemas.microsoft.com/office/drawing/2014/main" id="{96D6E27E-7DD0-416F-9AC0-E35AD9422D05}"/>
              </a:ext>
            </a:extLst>
          </p:cNvPr>
          <p:cNvSpPr txBox="1"/>
          <p:nvPr/>
        </p:nvSpPr>
        <p:spPr>
          <a:xfrm>
            <a:off x="908175" y="934407"/>
            <a:ext cx="7020000" cy="507831"/>
          </a:xfrm>
          <a:prstGeom prst="rect">
            <a:avLst/>
          </a:prstGeom>
          <a:noFill/>
        </p:spPr>
        <p:txBody>
          <a:bodyPr wrap="square" rtlCol="0">
            <a:spAutoFit/>
          </a:bodyPr>
          <a:lstStyle/>
          <a:p>
            <a:r>
              <a:rPr lang="ja-JP" altLang="en-US" sz="2700" b="1"/>
              <a:t>問題の解決手段イメージ</a:t>
            </a:r>
          </a:p>
        </p:txBody>
      </p:sp>
      <p:sp>
        <p:nvSpPr>
          <p:cNvPr id="10" name="四角形: 角を丸くする 9">
            <a:extLst>
              <a:ext uri="{FF2B5EF4-FFF2-40B4-BE49-F238E27FC236}">
                <a16:creationId xmlns:a16="http://schemas.microsoft.com/office/drawing/2014/main" id="{AA4499E2-5C23-47A4-9BD0-DE50684A4051}"/>
              </a:ext>
            </a:extLst>
          </p:cNvPr>
          <p:cNvSpPr/>
          <p:nvPr/>
        </p:nvSpPr>
        <p:spPr>
          <a:xfrm>
            <a:off x="677439" y="1785200"/>
            <a:ext cx="8082000" cy="4265221"/>
          </a:xfrm>
          <a:prstGeom prst="roundRect">
            <a:avLst>
              <a:gd name="adj" fmla="val 523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a:solidFill>
                  <a:schemeClr val="tx1">
                    <a:lumMod val="50000"/>
                    <a:lumOff val="50000"/>
                  </a:schemeClr>
                </a:solidFill>
              </a:rPr>
              <a:t>課題に対する具体的なアイディア、開発機器イメージをご記入ください。</a:t>
            </a:r>
            <a:endParaRPr lang="en-US" altLang="ja-JP" sz="1350">
              <a:solidFill>
                <a:schemeClr val="tx1">
                  <a:lumMod val="50000"/>
                  <a:lumOff val="50000"/>
                </a:schemeClr>
              </a:solidFill>
            </a:endParaRPr>
          </a:p>
          <a:p>
            <a:r>
              <a:rPr lang="ja-JP" altLang="en-US" sz="1350">
                <a:solidFill>
                  <a:schemeClr val="tx1">
                    <a:lumMod val="50000"/>
                    <a:lumOff val="50000"/>
                  </a:schemeClr>
                </a:solidFill>
              </a:rPr>
              <a:t>アイディアを具現化するための企業や技術要素があればご記入ください。</a:t>
            </a:r>
          </a:p>
        </p:txBody>
      </p:sp>
    </p:spTree>
    <p:extLst>
      <p:ext uri="{BB962C8B-B14F-4D97-AF65-F5344CB8AC3E}">
        <p14:creationId xmlns:p14="http://schemas.microsoft.com/office/powerpoint/2010/main" val="220951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cheostomytube-koken.jp/CMS/wp-content/themes/koken-cannule_tmp/images/root_img01.jpg">
            <a:extLst>
              <a:ext uri="{FF2B5EF4-FFF2-40B4-BE49-F238E27FC236}">
                <a16:creationId xmlns:a16="http://schemas.microsoft.com/office/drawing/2014/main" id="{F4D0659F-CA52-4CC9-A62A-ABF383CA1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2" b="9793"/>
          <a:stretch/>
        </p:blipFill>
        <p:spPr bwMode="auto">
          <a:xfrm>
            <a:off x="757686" y="1388161"/>
            <a:ext cx="2442851" cy="230268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40988DA5-DC13-4140-9E86-D675419E1258}"/>
              </a:ext>
            </a:extLst>
          </p:cNvPr>
          <p:cNvSpPr txBox="1"/>
          <p:nvPr/>
        </p:nvSpPr>
        <p:spPr>
          <a:xfrm>
            <a:off x="151758" y="701603"/>
            <a:ext cx="8840484" cy="415498"/>
          </a:xfrm>
          <a:prstGeom prst="rect">
            <a:avLst/>
          </a:prstGeom>
          <a:solidFill>
            <a:srgbClr val="52BDD2"/>
          </a:solidFill>
          <a:ln w="25400">
            <a:solidFill>
              <a:srgbClr val="52BDD2"/>
            </a:solidFill>
          </a:ln>
        </p:spPr>
        <p:txBody>
          <a:bodyPr wrap="square" rtlCol="0">
            <a:spAutoFit/>
          </a:bodyPr>
          <a:lstStyle/>
          <a:p>
            <a:pPr algn="ctr"/>
            <a:r>
              <a:rPr lang="ja-JP" altLang="en-US" sz="2100" spc="-169">
                <a:solidFill>
                  <a:schemeClr val="tx1">
                    <a:lumMod val="65000"/>
                    <a:lumOff val="35000"/>
                  </a:schemeClr>
                </a:solidFill>
                <a:latin typeface="HGP創英角ｺﾞｼｯｸUB" pitchFamily="50" charset="-128"/>
                <a:ea typeface="HGP創英角ｺﾞｼｯｸUB" pitchFamily="50" charset="-128"/>
              </a:rPr>
              <a:t>小児在宅医療 ～ 気管チューブ抜けから守る</a:t>
            </a:r>
            <a:endParaRPr kumimoji="1" lang="ja-JP" altLang="en-US" sz="2400"/>
          </a:p>
        </p:txBody>
      </p:sp>
      <p:sp>
        <p:nvSpPr>
          <p:cNvPr id="11" name="テキスト ボックス 10">
            <a:extLst>
              <a:ext uri="{FF2B5EF4-FFF2-40B4-BE49-F238E27FC236}">
                <a16:creationId xmlns:a16="http://schemas.microsoft.com/office/drawing/2014/main" id="{B974D815-28E1-4013-9229-17FC7A8245E7}"/>
              </a:ext>
            </a:extLst>
          </p:cNvPr>
          <p:cNvSpPr txBox="1"/>
          <p:nvPr/>
        </p:nvSpPr>
        <p:spPr>
          <a:xfrm>
            <a:off x="157460" y="35304"/>
            <a:ext cx="3945467" cy="707886"/>
          </a:xfrm>
          <a:prstGeom prst="rect">
            <a:avLst/>
          </a:prstGeom>
          <a:noFill/>
        </p:spPr>
        <p:txBody>
          <a:bodyPr wrap="square" lIns="91440" tIns="45720" rIns="91440" bIns="45720" rtlCol="0" anchor="t">
            <a:spAutoFit/>
          </a:bodyPr>
          <a:lstStyle/>
          <a:p>
            <a:r>
              <a:rPr lang="ja-JP" altLang="en-US" sz="4000" kern="0">
                <a:solidFill>
                  <a:srgbClr val="FF0000"/>
                </a:solidFill>
                <a:latin typeface="HGP創英角ｺﾞｼｯｸUB"/>
                <a:ea typeface="HGP創英角ｺﾞｼｯｸUB"/>
              </a:rPr>
              <a:t>記載例</a:t>
            </a:r>
          </a:p>
        </p:txBody>
      </p:sp>
      <p:sp>
        <p:nvSpPr>
          <p:cNvPr id="2" name="正方形/長方形 1">
            <a:extLst>
              <a:ext uri="{FF2B5EF4-FFF2-40B4-BE49-F238E27FC236}">
                <a16:creationId xmlns:a16="http://schemas.microsoft.com/office/drawing/2014/main" id="{5F305132-AE53-4927-9C05-B7071D6F7347}"/>
              </a:ext>
            </a:extLst>
          </p:cNvPr>
          <p:cNvSpPr/>
          <p:nvPr/>
        </p:nvSpPr>
        <p:spPr>
          <a:xfrm>
            <a:off x="128541" y="1232266"/>
            <a:ext cx="4479119" cy="5079746"/>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18" name="正方形/長方形 17">
            <a:extLst>
              <a:ext uri="{FF2B5EF4-FFF2-40B4-BE49-F238E27FC236}">
                <a16:creationId xmlns:a16="http://schemas.microsoft.com/office/drawing/2014/main" id="{C65E84A4-47CD-433E-8756-2C4095DF67D5}"/>
              </a:ext>
            </a:extLst>
          </p:cNvPr>
          <p:cNvSpPr/>
          <p:nvPr/>
        </p:nvSpPr>
        <p:spPr>
          <a:xfrm>
            <a:off x="4759418" y="1194849"/>
            <a:ext cx="4162455" cy="2677656"/>
          </a:xfrm>
          <a:prstGeom prst="rect">
            <a:avLst/>
          </a:prstGeom>
        </p:spPr>
        <p:txBody>
          <a:bodyPr wrap="square">
            <a:spAutoFit/>
          </a:bodyPr>
          <a:lstStyle/>
          <a:p>
            <a:pPr fontAlgn="ctr"/>
            <a:r>
              <a:rPr lang="ja-JP" altLang="en-US" sz="1400">
                <a:latin typeface="+mn-ea"/>
              </a:rPr>
              <a:t>気管カニューレとは、外科的気道確保として、外科的気管切開術あるいは経皮的気管切開術を行った患者様の気管に、気管切開孔を介して留置する「管（≒カニューレ）」のことを指します。</a:t>
            </a:r>
            <a:r>
              <a:rPr lang="ja-JP" altLang="en-US" sz="1400"/>
              <a:t>カニューレの先端近くにある「カフ」という風船を膨らませることで気管とカニューレの隙間がなくなり①誤嚥を防ぐ、②空気の漏れを防ぐ、という効果があります。しかし、小児用の気管カニューレには解剖学的・生理学的特徴からカフがないため、</a:t>
            </a:r>
            <a:r>
              <a:rPr kumimoji="1" lang="ja-JP" altLang="en-US" sz="1400" b="1">
                <a:solidFill>
                  <a:schemeClr val="accent2">
                    <a:lumMod val="75000"/>
                  </a:schemeClr>
                </a:solidFill>
              </a:rPr>
              <a:t>予期せず抜けてしまう、窒息による死亡</a:t>
            </a:r>
            <a:r>
              <a:rPr kumimoji="1" lang="ja-JP" altLang="en-US" sz="1400"/>
              <a:t>につながるため気管チューブの位置異常を検出し、アラートするシステムが不可欠である。</a:t>
            </a:r>
            <a:endParaRPr kumimoji="1" lang="en-US" altLang="ja-JP" sz="1400"/>
          </a:p>
        </p:txBody>
      </p:sp>
      <p:sp>
        <p:nvSpPr>
          <p:cNvPr id="3" name="テキスト ボックス 2">
            <a:extLst>
              <a:ext uri="{FF2B5EF4-FFF2-40B4-BE49-F238E27FC236}">
                <a16:creationId xmlns:a16="http://schemas.microsoft.com/office/drawing/2014/main" id="{2CE58441-D788-43BA-9684-B5EE0F178D13}"/>
              </a:ext>
            </a:extLst>
          </p:cNvPr>
          <p:cNvSpPr txBox="1"/>
          <p:nvPr/>
        </p:nvSpPr>
        <p:spPr>
          <a:xfrm>
            <a:off x="5022072" y="3950253"/>
            <a:ext cx="2981907" cy="369332"/>
          </a:xfrm>
          <a:prstGeom prst="rect">
            <a:avLst/>
          </a:prstGeom>
          <a:noFill/>
        </p:spPr>
        <p:txBody>
          <a:bodyPr wrap="none" rtlCol="0">
            <a:spAutoFit/>
          </a:bodyPr>
          <a:lstStyle/>
          <a:p>
            <a:r>
              <a:rPr lang="ja-JP" altLang="en-US" spc="-225">
                <a:solidFill>
                  <a:srgbClr val="C00000"/>
                </a:solidFill>
                <a:latin typeface="HGP創英角ｺﾞｼｯｸUB" pitchFamily="50" charset="-128"/>
                <a:ea typeface="HGP創英角ｺﾞｼｯｸUB" pitchFamily="50" charset="-128"/>
              </a:rPr>
              <a:t>デバイス開発で解決したい問題点</a:t>
            </a:r>
            <a:endParaRPr lang="en-US" altLang="ja-JP" spc="-225">
              <a:solidFill>
                <a:srgbClr val="C00000"/>
              </a:solidFill>
              <a:latin typeface="HGP創英角ｺﾞｼｯｸUB" pitchFamily="50" charset="-128"/>
              <a:ea typeface="HGP創英角ｺﾞｼｯｸUB" pitchFamily="50" charset="-128"/>
            </a:endParaRPr>
          </a:p>
        </p:txBody>
      </p:sp>
      <p:sp>
        <p:nvSpPr>
          <p:cNvPr id="4" name="テキスト ボックス 3">
            <a:extLst>
              <a:ext uri="{FF2B5EF4-FFF2-40B4-BE49-F238E27FC236}">
                <a16:creationId xmlns:a16="http://schemas.microsoft.com/office/drawing/2014/main" id="{BD448BD3-1971-4FE7-9865-E43A80C872FA}"/>
              </a:ext>
            </a:extLst>
          </p:cNvPr>
          <p:cNvSpPr txBox="1"/>
          <p:nvPr/>
        </p:nvSpPr>
        <p:spPr>
          <a:xfrm>
            <a:off x="4759418" y="5697028"/>
            <a:ext cx="4132863" cy="646331"/>
          </a:xfrm>
          <a:prstGeom prst="rect">
            <a:avLst/>
          </a:prstGeom>
          <a:noFill/>
        </p:spPr>
        <p:txBody>
          <a:bodyPr wrap="none" rtlCol="0">
            <a:spAutoFit/>
          </a:bodyPr>
          <a:lstStyle/>
          <a:p>
            <a:r>
              <a:rPr lang="ja-JP" altLang="en-US" sz="3600" spc="-225">
                <a:solidFill>
                  <a:srgbClr val="4F81BD">
                    <a:lumMod val="75000"/>
                  </a:srgbClr>
                </a:solidFill>
                <a:latin typeface="HGP創英角ｺﾞｼｯｸUB" pitchFamily="50" charset="-128"/>
                <a:ea typeface="HGP創英角ｺﾞｼｯｸUB" pitchFamily="50" charset="-128"/>
              </a:rPr>
              <a:t>この問題を解決したい</a:t>
            </a:r>
            <a:endParaRPr kumimoji="1" lang="ja-JP" altLang="en-US" sz="3600"/>
          </a:p>
        </p:txBody>
      </p:sp>
      <p:sp>
        <p:nvSpPr>
          <p:cNvPr id="5" name="テキスト ボックス 4">
            <a:extLst>
              <a:ext uri="{FF2B5EF4-FFF2-40B4-BE49-F238E27FC236}">
                <a16:creationId xmlns:a16="http://schemas.microsoft.com/office/drawing/2014/main" id="{DD4B5526-2603-4B1E-A472-4963D2CBA122}"/>
              </a:ext>
            </a:extLst>
          </p:cNvPr>
          <p:cNvSpPr txBox="1"/>
          <p:nvPr/>
        </p:nvSpPr>
        <p:spPr>
          <a:xfrm>
            <a:off x="4781138" y="4219702"/>
            <a:ext cx="4384582" cy="1292662"/>
          </a:xfrm>
          <a:prstGeom prst="rect">
            <a:avLst/>
          </a:prstGeom>
          <a:noFill/>
        </p:spPr>
        <p:txBody>
          <a:bodyPr wrap="square" rtlCol="0">
            <a:spAutoFit/>
          </a:bodyPr>
          <a:lstStyle/>
          <a:p>
            <a:r>
              <a:rPr lang="ja-JP" altLang="en-US" sz="16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a:t>
            </a:r>
            <a:r>
              <a:rPr lang="ja-JP" altLang="en-US" sz="1600">
                <a:solidFill>
                  <a:schemeClr val="accent6">
                    <a:lumMod val="75000"/>
                  </a:schemeClr>
                </a:solidFill>
                <a:latin typeface="HGP創英角ｺﾞｼｯｸUB" panose="020B0900000000000000" pitchFamily="50" charset="-128"/>
                <a:ea typeface="HGP創英角ｺﾞｼｯｸUB" panose="020B0900000000000000" pitchFamily="50" charset="-128"/>
              </a:rPr>
              <a:t>迅速簡便</a:t>
            </a:r>
            <a:r>
              <a:rPr lang="ja-JP" altLang="en-US" sz="16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なチューブトラブルのモニタリング方法がない。</a:t>
            </a:r>
            <a:r>
              <a:rPr lang="ja-JP" altLang="en-US" sz="1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r>
              <a:rPr lang="en-US" altLang="ja-JP" sz="1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SpO2</a:t>
            </a:r>
            <a:r>
              <a:rPr lang="ja-JP" altLang="en-US" sz="1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センサーでは、外れた直後に酸素飽和度が下がらず、早期発見できない場合がある。）</a:t>
            </a:r>
            <a:endParaRPr lang="ja-JP" altLang="en-US" sz="16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16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チューブが外れやすく、</a:t>
            </a:r>
            <a:r>
              <a:rPr lang="ja-JP" altLang="en-US" sz="1600">
                <a:solidFill>
                  <a:schemeClr val="accent5">
                    <a:lumMod val="75000"/>
                  </a:schemeClr>
                </a:solidFill>
                <a:latin typeface="HGP創英角ｺﾞｼｯｸUB" panose="020B0900000000000000" pitchFamily="50" charset="-128"/>
                <a:ea typeface="HGP創英角ｺﾞｼｯｸUB" panose="020B0900000000000000" pitchFamily="50" charset="-128"/>
              </a:rPr>
              <a:t>紐で固定していても脱転の完全な予防はできない</a:t>
            </a:r>
            <a:r>
              <a:rPr lang="ja-JP" altLang="en-US" sz="16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a:t>
            </a:r>
            <a:endParaRPr lang="en-US" altLang="ja-JP" sz="16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6" name="楕円 5">
            <a:extLst>
              <a:ext uri="{FF2B5EF4-FFF2-40B4-BE49-F238E27FC236}">
                <a16:creationId xmlns:a16="http://schemas.microsoft.com/office/drawing/2014/main" id="{3BD1FB1B-032F-4F52-A409-13DEC244FFFB}"/>
              </a:ext>
            </a:extLst>
          </p:cNvPr>
          <p:cNvSpPr/>
          <p:nvPr/>
        </p:nvSpPr>
        <p:spPr>
          <a:xfrm>
            <a:off x="2460251" y="2847433"/>
            <a:ext cx="523289" cy="509954"/>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EB73D3B5-D865-49A3-A44E-9F454C266AEB}"/>
              </a:ext>
            </a:extLst>
          </p:cNvPr>
          <p:cNvCxnSpPr>
            <a:cxnSpLocks/>
          </p:cNvCxnSpPr>
          <p:nvPr/>
        </p:nvCxnSpPr>
        <p:spPr>
          <a:xfrm flipH="1">
            <a:off x="3034130" y="3084196"/>
            <a:ext cx="47838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4E72172-554D-44DD-9DCB-11D7FCBF14D4}"/>
              </a:ext>
            </a:extLst>
          </p:cNvPr>
          <p:cNvSpPr txBox="1"/>
          <p:nvPr/>
        </p:nvSpPr>
        <p:spPr>
          <a:xfrm>
            <a:off x="3525321" y="2899530"/>
            <a:ext cx="646331" cy="369332"/>
          </a:xfrm>
          <a:prstGeom prst="rect">
            <a:avLst/>
          </a:prstGeom>
          <a:noFill/>
        </p:spPr>
        <p:txBody>
          <a:bodyPr wrap="none" rtlCol="0">
            <a:spAutoFit/>
          </a:bodyPr>
          <a:lstStyle/>
          <a:p>
            <a:r>
              <a:rPr kumimoji="1" lang="ja-JP" altLang="en-US">
                <a:solidFill>
                  <a:schemeClr val="accent1">
                    <a:lumMod val="75000"/>
                  </a:schemeClr>
                </a:solidFill>
              </a:rPr>
              <a:t>カフ</a:t>
            </a:r>
          </a:p>
        </p:txBody>
      </p:sp>
      <p:pic>
        <p:nvPicPr>
          <p:cNvPr id="27" name="図 26">
            <a:extLst>
              <a:ext uri="{FF2B5EF4-FFF2-40B4-BE49-F238E27FC236}">
                <a16:creationId xmlns:a16="http://schemas.microsoft.com/office/drawing/2014/main" id="{DAA5E7CD-740F-40E1-AD1F-20EA38C9B2B6}"/>
              </a:ext>
            </a:extLst>
          </p:cNvPr>
          <p:cNvPicPr>
            <a:picLocks noChangeAspect="1"/>
          </p:cNvPicPr>
          <p:nvPr/>
        </p:nvPicPr>
        <p:blipFill rotWithShape="1">
          <a:blip r:embed="rId3">
            <a:extLst>
              <a:ext uri="{28A0092B-C50C-407E-A947-70E740481C1C}">
                <a14:useLocalDpi xmlns:a14="http://schemas.microsoft.com/office/drawing/2010/main" val="0"/>
              </a:ext>
            </a:extLst>
          </a:blip>
          <a:srcRect l="67390" t="51755" r="7037" b="13173"/>
          <a:stretch/>
        </p:blipFill>
        <p:spPr>
          <a:xfrm>
            <a:off x="2225260" y="3838349"/>
            <a:ext cx="2338441" cy="1803934"/>
          </a:xfrm>
          <a:prstGeom prst="rect">
            <a:avLst/>
          </a:prstGeom>
        </p:spPr>
      </p:pic>
      <p:pic>
        <p:nvPicPr>
          <p:cNvPr id="25" name="図 24">
            <a:extLst>
              <a:ext uri="{FF2B5EF4-FFF2-40B4-BE49-F238E27FC236}">
                <a16:creationId xmlns:a16="http://schemas.microsoft.com/office/drawing/2014/main" id="{16FFD581-70D3-45CD-AC00-30F23C707F7F}"/>
              </a:ext>
            </a:extLst>
          </p:cNvPr>
          <p:cNvPicPr>
            <a:picLocks noChangeAspect="1"/>
          </p:cNvPicPr>
          <p:nvPr/>
        </p:nvPicPr>
        <p:blipFill rotWithShape="1">
          <a:blip r:embed="rId3">
            <a:extLst>
              <a:ext uri="{28A0092B-C50C-407E-A947-70E740481C1C}">
                <a14:useLocalDpi xmlns:a14="http://schemas.microsoft.com/office/drawing/2010/main" val="0"/>
              </a:ext>
            </a:extLst>
          </a:blip>
          <a:srcRect l="75715" t="29024" r="7256" b="47311"/>
          <a:stretch/>
        </p:blipFill>
        <p:spPr>
          <a:xfrm>
            <a:off x="280300" y="4109096"/>
            <a:ext cx="1716457" cy="1341734"/>
          </a:xfrm>
          <a:prstGeom prst="rect">
            <a:avLst/>
          </a:prstGeom>
        </p:spPr>
      </p:pic>
      <p:sp>
        <p:nvSpPr>
          <p:cNvPr id="28" name="テキスト ボックス 27">
            <a:extLst>
              <a:ext uri="{FF2B5EF4-FFF2-40B4-BE49-F238E27FC236}">
                <a16:creationId xmlns:a16="http://schemas.microsoft.com/office/drawing/2014/main" id="{680EE89F-F99A-4A55-9C4B-67F0751AA27C}"/>
              </a:ext>
            </a:extLst>
          </p:cNvPr>
          <p:cNvSpPr txBox="1"/>
          <p:nvPr/>
        </p:nvSpPr>
        <p:spPr>
          <a:xfrm>
            <a:off x="900568" y="5789362"/>
            <a:ext cx="3108543" cy="461665"/>
          </a:xfrm>
          <a:prstGeom prst="rect">
            <a:avLst/>
          </a:prstGeom>
          <a:noFill/>
        </p:spPr>
        <p:txBody>
          <a:bodyPr wrap="none" rtlCol="0">
            <a:spAutoFit/>
          </a:bodyPr>
          <a:lstStyle/>
          <a:p>
            <a:r>
              <a:rPr kumimoji="1" lang="ja-JP" altLang="en-US" sz="1200"/>
              <a:t>小児用は成人用に比べ、細くカフがない。</a:t>
            </a:r>
            <a:endParaRPr kumimoji="1" lang="en-US" altLang="ja-JP" sz="1200"/>
          </a:p>
          <a:p>
            <a:r>
              <a:rPr kumimoji="1" lang="ja-JP" altLang="en-US" sz="1200"/>
              <a:t>固定が甘く脱落しやすい。</a:t>
            </a:r>
          </a:p>
        </p:txBody>
      </p:sp>
      <p:sp>
        <p:nvSpPr>
          <p:cNvPr id="29" name="テキスト ボックス 28">
            <a:extLst>
              <a:ext uri="{FF2B5EF4-FFF2-40B4-BE49-F238E27FC236}">
                <a16:creationId xmlns:a16="http://schemas.microsoft.com/office/drawing/2014/main" id="{2AC7075F-841F-4B07-AF85-A66D9DE507D2}"/>
              </a:ext>
            </a:extLst>
          </p:cNvPr>
          <p:cNvSpPr txBox="1"/>
          <p:nvPr/>
        </p:nvSpPr>
        <p:spPr>
          <a:xfrm>
            <a:off x="168068" y="3797235"/>
            <a:ext cx="877163" cy="369332"/>
          </a:xfrm>
          <a:prstGeom prst="rect">
            <a:avLst/>
          </a:prstGeom>
          <a:noFill/>
        </p:spPr>
        <p:txBody>
          <a:bodyPr wrap="none" rtlCol="0">
            <a:spAutoFit/>
          </a:bodyPr>
          <a:lstStyle/>
          <a:p>
            <a:r>
              <a:rPr kumimoji="1" lang="ja-JP" altLang="en-US" b="1">
                <a:solidFill>
                  <a:srgbClr val="814F98"/>
                </a:solidFill>
              </a:rPr>
              <a:t>小児用</a:t>
            </a:r>
          </a:p>
        </p:txBody>
      </p:sp>
      <p:sp>
        <p:nvSpPr>
          <p:cNvPr id="31" name="テキスト ボックス 30">
            <a:extLst>
              <a:ext uri="{FF2B5EF4-FFF2-40B4-BE49-F238E27FC236}">
                <a16:creationId xmlns:a16="http://schemas.microsoft.com/office/drawing/2014/main" id="{324F0131-B4C5-41F7-B861-B9031BA9C0DB}"/>
              </a:ext>
            </a:extLst>
          </p:cNvPr>
          <p:cNvSpPr txBox="1"/>
          <p:nvPr/>
        </p:nvSpPr>
        <p:spPr>
          <a:xfrm>
            <a:off x="2191924" y="3809497"/>
            <a:ext cx="877163" cy="369332"/>
          </a:xfrm>
          <a:prstGeom prst="rect">
            <a:avLst/>
          </a:prstGeom>
          <a:noFill/>
        </p:spPr>
        <p:txBody>
          <a:bodyPr wrap="none" rtlCol="0">
            <a:spAutoFit/>
          </a:bodyPr>
          <a:lstStyle/>
          <a:p>
            <a:r>
              <a:rPr kumimoji="1" lang="ja-JP" altLang="en-US" b="1">
                <a:solidFill>
                  <a:srgbClr val="814F98"/>
                </a:solidFill>
              </a:rPr>
              <a:t>成人用</a:t>
            </a:r>
          </a:p>
        </p:txBody>
      </p:sp>
    </p:spTree>
    <p:extLst>
      <p:ext uri="{BB962C8B-B14F-4D97-AF65-F5344CB8AC3E}">
        <p14:creationId xmlns:p14="http://schemas.microsoft.com/office/powerpoint/2010/main" val="2604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A115B77-6A79-4F9A-A74F-2230815D02B1}"/>
              </a:ext>
            </a:extLst>
          </p:cNvPr>
          <p:cNvSpPr txBox="1"/>
          <p:nvPr/>
        </p:nvSpPr>
        <p:spPr>
          <a:xfrm>
            <a:off x="381345" y="218889"/>
            <a:ext cx="3561275" cy="507831"/>
          </a:xfrm>
          <a:prstGeom prst="rect">
            <a:avLst/>
          </a:prstGeom>
          <a:noFill/>
        </p:spPr>
        <p:txBody>
          <a:bodyPr wrap="square" rtlCol="0">
            <a:spAutoFit/>
          </a:bodyPr>
          <a:lstStyle/>
          <a:p>
            <a:r>
              <a:rPr lang="ja-JP" altLang="en-US" sz="2700" b="1">
                <a:solidFill>
                  <a:srgbClr val="52BDD2"/>
                </a:solidFill>
              </a:rPr>
              <a:t>現状について</a:t>
            </a:r>
            <a:endParaRPr lang="ja-JP" altLang="en-US" sz="2700">
              <a:solidFill>
                <a:srgbClr val="52BDD2"/>
              </a:solidFill>
            </a:endParaRPr>
          </a:p>
        </p:txBody>
      </p:sp>
      <p:sp>
        <p:nvSpPr>
          <p:cNvPr id="8" name="テキスト ボックス 7">
            <a:extLst>
              <a:ext uri="{FF2B5EF4-FFF2-40B4-BE49-F238E27FC236}">
                <a16:creationId xmlns:a16="http://schemas.microsoft.com/office/drawing/2014/main" id="{22AFC548-904E-4305-A126-9FAD86F73426}"/>
              </a:ext>
            </a:extLst>
          </p:cNvPr>
          <p:cNvSpPr txBox="1"/>
          <p:nvPr/>
        </p:nvSpPr>
        <p:spPr>
          <a:xfrm>
            <a:off x="3248265" y="777596"/>
            <a:ext cx="5699182" cy="1808187"/>
          </a:xfrm>
          <a:prstGeom prst="rect">
            <a:avLst/>
          </a:prstGeom>
          <a:noFill/>
        </p:spPr>
        <p:txBody>
          <a:bodyPr wrap="square" rtlCol="0">
            <a:spAutoFit/>
          </a:bodyPr>
          <a:lstStyle/>
          <a:p>
            <a:r>
              <a:rPr lang="ja-JP" altLang="en-US" sz="1350" b="1"/>
              <a:t>対象疾患・患者数　</a:t>
            </a:r>
            <a:endParaRPr lang="en-US" altLang="ja-JP" sz="1350" b="1"/>
          </a:p>
          <a:p>
            <a:r>
              <a:rPr lang="ja-JP" altLang="en-US" sz="1400"/>
              <a:t>　在宅人工呼吸器をはじめ、医療ケアを日常的に必要としながら自宅で生活している子どもの数は、正確にはわかっていない。超重症心身障害児、いわゆる超重症児は全国で</a:t>
            </a:r>
            <a:r>
              <a:rPr lang="en-US" altLang="ja-JP" sz="1400"/>
              <a:t>8,000</a:t>
            </a:r>
            <a:r>
              <a:rPr lang="ja-JP" altLang="en-US" sz="1400"/>
              <a:t>人から</a:t>
            </a:r>
            <a:r>
              <a:rPr lang="en-US" altLang="ja-JP" sz="1400"/>
              <a:t>1</a:t>
            </a:r>
            <a:r>
              <a:rPr lang="ja-JP" altLang="en-US" sz="1400"/>
              <a:t>万人いて、その</a:t>
            </a:r>
            <a:r>
              <a:rPr lang="en-US" altLang="ja-JP" sz="1400"/>
              <a:t>7</a:t>
            </a:r>
            <a:r>
              <a:rPr lang="ja-JP" altLang="en-US" sz="1400"/>
              <a:t>割が自宅にいるといわれており、 さまざまな統計をもとに推察すると、</a:t>
            </a:r>
            <a:r>
              <a:rPr lang="en-US" altLang="ja-JP" sz="1400"/>
              <a:t>2</a:t>
            </a:r>
            <a:r>
              <a:rPr lang="ja-JP" altLang="en-US" sz="1400"/>
              <a:t>万 人程度が在宅で医療ケアを必要としていると考えられる。</a:t>
            </a:r>
            <a:endParaRPr lang="en-US" altLang="ja-JP" sz="1400"/>
          </a:p>
          <a:p>
            <a:r>
              <a:rPr lang="ja-JP" altLang="en-US" sz="1400"/>
              <a:t>　小児在宅医療の対象となる子どもは、大人の在宅患者と比べ、圧倒 的に医療依存度が高い。</a:t>
            </a:r>
            <a:r>
              <a:rPr lang="ja-JP" altLang="en-US" sz="1350" b="1"/>
              <a:t>　</a:t>
            </a:r>
          </a:p>
        </p:txBody>
      </p:sp>
      <p:sp>
        <p:nvSpPr>
          <p:cNvPr id="10" name="正方形/長方形 9">
            <a:extLst>
              <a:ext uri="{FF2B5EF4-FFF2-40B4-BE49-F238E27FC236}">
                <a16:creationId xmlns:a16="http://schemas.microsoft.com/office/drawing/2014/main" id="{5EEA0188-33B4-4604-9C86-B6CA4133E114}"/>
              </a:ext>
            </a:extLst>
          </p:cNvPr>
          <p:cNvSpPr/>
          <p:nvPr/>
        </p:nvSpPr>
        <p:spPr>
          <a:xfrm>
            <a:off x="5675003" y="2893131"/>
            <a:ext cx="2846463" cy="1377300"/>
          </a:xfrm>
          <a:prstGeom prst="rect">
            <a:avLst/>
          </a:prstGeom>
        </p:spPr>
        <p:txBody>
          <a:bodyPr wrap="square">
            <a:spAutoFit/>
          </a:bodyPr>
          <a:lstStyle/>
          <a:p>
            <a:r>
              <a:rPr lang="ja-JP" altLang="en-US" sz="1350" b="1"/>
              <a:t>市場の状況</a:t>
            </a:r>
            <a:endParaRPr lang="en-US" altLang="ja-JP" sz="1350" b="1"/>
          </a:p>
          <a:p>
            <a:r>
              <a:rPr kumimoji="1" lang="ja-JP" altLang="en-US" sz="1400"/>
              <a:t>アラートシステムとして</a:t>
            </a:r>
            <a:r>
              <a:rPr kumimoji="1" lang="en-US" altLang="ja-JP" sz="1400"/>
              <a:t>CO2</a:t>
            </a:r>
            <a:r>
              <a:rPr kumimoji="1" lang="ja-JP" altLang="en-US" sz="1400"/>
              <a:t>カプノモニ</a:t>
            </a:r>
            <a:r>
              <a:rPr lang="ja-JP" altLang="en-US" sz="1400"/>
              <a:t>ター</a:t>
            </a:r>
            <a:r>
              <a:rPr kumimoji="1" lang="ja-JP" altLang="en-US" sz="1400">
                <a:latin typeface="+mn-ea"/>
              </a:rPr>
              <a:t>が望ましいが、サイズ的な制約から、</a:t>
            </a:r>
            <a:r>
              <a:rPr kumimoji="1" lang="en-US" altLang="ja-JP" sz="1400">
                <a:latin typeface="+mn-ea"/>
              </a:rPr>
              <a:t>SpO2</a:t>
            </a:r>
            <a:r>
              <a:rPr kumimoji="1" lang="ja-JP" altLang="en-US" sz="1400">
                <a:latin typeface="+mn-ea"/>
              </a:rPr>
              <a:t>モニターが小児在宅医療では用いられているが不十分である。</a:t>
            </a:r>
            <a:r>
              <a:rPr lang="ja-JP" altLang="en-US" sz="1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a:t>
            </a:r>
            <a:endParaRPr lang="en-US" altLang="ja-JP" sz="1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16BA9498-DB1A-46C7-939C-3161AB53EA56}"/>
              </a:ext>
            </a:extLst>
          </p:cNvPr>
          <p:cNvSpPr txBox="1"/>
          <p:nvPr/>
        </p:nvSpPr>
        <p:spPr>
          <a:xfrm>
            <a:off x="197277" y="5268976"/>
            <a:ext cx="8749445" cy="1015663"/>
          </a:xfrm>
          <a:prstGeom prst="rect">
            <a:avLst/>
          </a:prstGeom>
          <a:solidFill>
            <a:srgbClr val="52BDD2"/>
          </a:solidFill>
          <a:ln w="28575" cmpd="thickThin">
            <a:solidFill>
              <a:srgbClr val="32A6BF"/>
            </a:solidFill>
          </a:ln>
        </p:spPr>
        <p:txBody>
          <a:bodyPr wrap="square" rtlCol="0">
            <a:spAutoFit/>
          </a:bodyPr>
          <a:lstStyle/>
          <a:p>
            <a:pPr>
              <a:spcBef>
                <a:spcPts val="1200"/>
              </a:spcBef>
              <a:spcAft>
                <a:spcPts val="600"/>
              </a:spcAft>
              <a:buClr>
                <a:schemeClr val="accent2"/>
              </a:buClr>
            </a:pPr>
            <a:r>
              <a:rPr lang="ja-JP" altLang="en-US" sz="2000">
                <a:solidFill>
                  <a:srgbClr val="043562"/>
                </a:solidFill>
                <a:latin typeface="HGP創英角ｺﾞｼｯｸUB" panose="020B0900000000000000" pitchFamily="50" charset="-128"/>
                <a:ea typeface="HGP創英角ｺﾞｼｯｸUB" panose="020B0900000000000000" pitchFamily="50" charset="-128"/>
              </a:rPr>
              <a:t>在宅医療の子供たちを不幸な事故からまもるため、気管チューブの位置異常を速やかに反映できるアラートシステムを開発が必要と考えております。</a:t>
            </a:r>
            <a:r>
              <a:rPr lang="en-US" altLang="ja-JP" sz="2000">
                <a:solidFill>
                  <a:srgbClr val="043562"/>
                </a:solidFill>
                <a:latin typeface="HGP創英角ｺﾞｼｯｸUB" panose="020B0900000000000000" pitchFamily="50" charset="-128"/>
                <a:ea typeface="HGP創英角ｺﾞｼｯｸUB" panose="020B0900000000000000" pitchFamily="50" charset="-128"/>
              </a:rPr>
              <a:t>                 </a:t>
            </a:r>
            <a:r>
              <a:rPr lang="ja-JP" altLang="en-US" sz="2000">
                <a:solidFill>
                  <a:srgbClr val="043562"/>
                </a:solidFill>
                <a:latin typeface="HGP創英角ｺﾞｼｯｸUB" panose="020B0900000000000000" pitchFamily="50" charset="-128"/>
                <a:ea typeface="HGP創英角ｺﾞｼｯｸUB" panose="020B0900000000000000" pitchFamily="50" charset="-128"/>
              </a:rPr>
              <a:t>打ち合わせは夜間が中心になりますが、ぜひ一緒に開発しましょう！</a:t>
            </a:r>
            <a:endParaRPr lang="en-US" altLang="ja-JP" sz="2000" b="1">
              <a:solidFill>
                <a:srgbClr val="043562"/>
              </a:solidFill>
              <a:latin typeface="游ゴシック" panose="020B0400000000000000" pitchFamily="50" charset="-128"/>
            </a:endParaRPr>
          </a:p>
        </p:txBody>
      </p:sp>
      <p:pic>
        <p:nvPicPr>
          <p:cNvPr id="22" name="図 21">
            <a:extLst>
              <a:ext uri="{FF2B5EF4-FFF2-40B4-BE49-F238E27FC236}">
                <a16:creationId xmlns:a16="http://schemas.microsoft.com/office/drawing/2014/main" id="{E10D60E2-800D-450C-8AEB-2DE3EBFE4510}"/>
              </a:ext>
            </a:extLst>
          </p:cNvPr>
          <p:cNvPicPr>
            <a:picLocks noChangeAspect="1"/>
          </p:cNvPicPr>
          <p:nvPr/>
        </p:nvPicPr>
        <p:blipFill>
          <a:blip r:embed="rId2"/>
          <a:stretch>
            <a:fillRect/>
          </a:stretch>
        </p:blipFill>
        <p:spPr>
          <a:xfrm>
            <a:off x="451018" y="871178"/>
            <a:ext cx="2435962" cy="1621022"/>
          </a:xfrm>
          <a:prstGeom prst="rect">
            <a:avLst/>
          </a:prstGeom>
        </p:spPr>
      </p:pic>
      <p:pic>
        <p:nvPicPr>
          <p:cNvPr id="23" name="図 22">
            <a:extLst>
              <a:ext uri="{FF2B5EF4-FFF2-40B4-BE49-F238E27FC236}">
                <a16:creationId xmlns:a16="http://schemas.microsoft.com/office/drawing/2014/main" id="{E56AED17-E43D-43B7-9A16-A149D3AD14CB}"/>
              </a:ext>
            </a:extLst>
          </p:cNvPr>
          <p:cNvPicPr>
            <a:picLocks noChangeAspect="1"/>
          </p:cNvPicPr>
          <p:nvPr/>
        </p:nvPicPr>
        <p:blipFill>
          <a:blip r:embed="rId3"/>
          <a:stretch>
            <a:fillRect/>
          </a:stretch>
        </p:blipFill>
        <p:spPr>
          <a:xfrm>
            <a:off x="427282" y="2887420"/>
            <a:ext cx="2267878" cy="1372552"/>
          </a:xfrm>
          <a:prstGeom prst="rect">
            <a:avLst/>
          </a:prstGeom>
        </p:spPr>
      </p:pic>
      <p:sp>
        <p:nvSpPr>
          <p:cNvPr id="24" name="テキスト ボックス 23">
            <a:extLst>
              <a:ext uri="{FF2B5EF4-FFF2-40B4-BE49-F238E27FC236}">
                <a16:creationId xmlns:a16="http://schemas.microsoft.com/office/drawing/2014/main" id="{A8155C87-F6B8-44FC-99DA-D059A56807C9}"/>
              </a:ext>
            </a:extLst>
          </p:cNvPr>
          <p:cNvSpPr txBox="1"/>
          <p:nvPr/>
        </p:nvSpPr>
        <p:spPr>
          <a:xfrm>
            <a:off x="524195" y="4290510"/>
            <a:ext cx="2120736" cy="738664"/>
          </a:xfrm>
          <a:prstGeom prst="rect">
            <a:avLst/>
          </a:prstGeom>
          <a:noFill/>
        </p:spPr>
        <p:txBody>
          <a:bodyPr wrap="square" rtlCol="0">
            <a:spAutoFit/>
          </a:bodyPr>
          <a:lstStyle/>
          <a:p>
            <a:r>
              <a:rPr lang="en-US" altLang="ja-JP" sz="1400" b="1">
                <a:latin typeface="+mn-ea"/>
              </a:rPr>
              <a:t>CO2</a:t>
            </a:r>
            <a:r>
              <a:rPr lang="ja-JP" altLang="en-US" sz="1400" b="1">
                <a:latin typeface="+mn-ea"/>
              </a:rPr>
              <a:t>カプノメータ</a:t>
            </a:r>
            <a:endParaRPr lang="en-US" altLang="ja-JP" sz="1400" b="1">
              <a:latin typeface="+mn-ea"/>
            </a:endParaRPr>
          </a:p>
          <a:p>
            <a:r>
              <a:rPr lang="ja-JP" altLang="en-US" sz="1400"/>
              <a:t>チューブ抜けからの</a:t>
            </a:r>
            <a:endParaRPr lang="en-US" altLang="ja-JP" sz="1400"/>
          </a:p>
          <a:p>
            <a:r>
              <a:rPr lang="ja-JP" altLang="en-US" sz="1400"/>
              <a:t>反応は良好</a:t>
            </a:r>
            <a:endParaRPr kumimoji="1" lang="ja-JP" altLang="en-US" sz="1400"/>
          </a:p>
        </p:txBody>
      </p:sp>
      <p:pic>
        <p:nvPicPr>
          <p:cNvPr id="25" name="図 24">
            <a:extLst>
              <a:ext uri="{FF2B5EF4-FFF2-40B4-BE49-F238E27FC236}">
                <a16:creationId xmlns:a16="http://schemas.microsoft.com/office/drawing/2014/main" id="{7BD4B2BF-C28A-4B42-954F-4ADA31D7ECEF}"/>
              </a:ext>
            </a:extLst>
          </p:cNvPr>
          <p:cNvPicPr>
            <a:picLocks noChangeAspect="1"/>
          </p:cNvPicPr>
          <p:nvPr/>
        </p:nvPicPr>
        <p:blipFill>
          <a:blip r:embed="rId4"/>
          <a:stretch>
            <a:fillRect/>
          </a:stretch>
        </p:blipFill>
        <p:spPr>
          <a:xfrm>
            <a:off x="3118683" y="3034752"/>
            <a:ext cx="1131675" cy="1021385"/>
          </a:xfrm>
          <a:prstGeom prst="rect">
            <a:avLst/>
          </a:prstGeom>
        </p:spPr>
      </p:pic>
      <p:pic>
        <p:nvPicPr>
          <p:cNvPr id="26" name="図 25">
            <a:extLst>
              <a:ext uri="{FF2B5EF4-FFF2-40B4-BE49-F238E27FC236}">
                <a16:creationId xmlns:a16="http://schemas.microsoft.com/office/drawing/2014/main" id="{C3C9DE04-2269-460B-8732-DBD7AE7ED1B8}"/>
              </a:ext>
            </a:extLst>
          </p:cNvPr>
          <p:cNvPicPr>
            <a:picLocks noChangeAspect="1"/>
          </p:cNvPicPr>
          <p:nvPr/>
        </p:nvPicPr>
        <p:blipFill>
          <a:blip r:embed="rId5"/>
          <a:stretch>
            <a:fillRect/>
          </a:stretch>
        </p:blipFill>
        <p:spPr>
          <a:xfrm>
            <a:off x="4351386" y="2907000"/>
            <a:ext cx="1082771" cy="1557569"/>
          </a:xfrm>
          <a:prstGeom prst="rect">
            <a:avLst/>
          </a:prstGeom>
        </p:spPr>
      </p:pic>
      <p:sp>
        <p:nvSpPr>
          <p:cNvPr id="2" name="四角形: 角を丸くする 1">
            <a:extLst>
              <a:ext uri="{FF2B5EF4-FFF2-40B4-BE49-F238E27FC236}">
                <a16:creationId xmlns:a16="http://schemas.microsoft.com/office/drawing/2014/main" id="{81A65FEA-6590-4778-9D82-3A1BF22CE88D}"/>
              </a:ext>
            </a:extLst>
          </p:cNvPr>
          <p:cNvSpPr/>
          <p:nvPr/>
        </p:nvSpPr>
        <p:spPr>
          <a:xfrm>
            <a:off x="358530" y="2907000"/>
            <a:ext cx="2452067" cy="2091636"/>
          </a:xfrm>
          <a:prstGeom prst="roundRect">
            <a:avLst>
              <a:gd name="adj" fmla="val 1555"/>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83ECD18F-F50E-4855-A36D-17E5304AB80D}"/>
              </a:ext>
            </a:extLst>
          </p:cNvPr>
          <p:cNvSpPr/>
          <p:nvPr/>
        </p:nvSpPr>
        <p:spPr>
          <a:xfrm>
            <a:off x="2959048" y="2898072"/>
            <a:ext cx="2452067" cy="2091636"/>
          </a:xfrm>
          <a:prstGeom prst="roundRect">
            <a:avLst>
              <a:gd name="adj" fmla="val 1555"/>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2B64096-69EE-4727-9760-DDF22D238B7C}"/>
              </a:ext>
            </a:extLst>
          </p:cNvPr>
          <p:cNvSpPr txBox="1"/>
          <p:nvPr/>
        </p:nvSpPr>
        <p:spPr>
          <a:xfrm>
            <a:off x="2976901" y="4326477"/>
            <a:ext cx="2120736" cy="738664"/>
          </a:xfrm>
          <a:prstGeom prst="rect">
            <a:avLst/>
          </a:prstGeom>
          <a:noFill/>
        </p:spPr>
        <p:txBody>
          <a:bodyPr wrap="square" rtlCol="0">
            <a:spAutoFit/>
          </a:bodyPr>
          <a:lstStyle/>
          <a:p>
            <a:r>
              <a:rPr lang="en-US" altLang="ja-JP" sz="1400" b="1">
                <a:latin typeface="+mn-ea"/>
              </a:rPr>
              <a:t>SpO2</a:t>
            </a:r>
            <a:r>
              <a:rPr lang="ja-JP" altLang="en-US" sz="1400" b="1">
                <a:latin typeface="+mn-ea"/>
              </a:rPr>
              <a:t>モニター</a:t>
            </a:r>
            <a:r>
              <a:rPr lang="ja-JP" altLang="en-US" sz="1400"/>
              <a:t>チューブ抜けから</a:t>
            </a:r>
            <a:r>
              <a:rPr lang="en-US" altLang="ja-JP" sz="1400"/>
              <a:t>SpO2</a:t>
            </a:r>
            <a:r>
              <a:rPr lang="ja-JP" altLang="en-US" sz="1400"/>
              <a:t>低下までは時間がかかる</a:t>
            </a:r>
            <a:endParaRPr kumimoji="1" lang="ja-JP" altLang="en-US" sz="1400"/>
          </a:p>
        </p:txBody>
      </p:sp>
    </p:spTree>
    <p:extLst>
      <p:ext uri="{BB962C8B-B14F-4D97-AF65-F5344CB8AC3E}">
        <p14:creationId xmlns:p14="http://schemas.microsoft.com/office/powerpoint/2010/main" val="137789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620B214-73CB-4463-8D65-F4A09F0F5762}"/>
              </a:ext>
            </a:extLst>
          </p:cNvPr>
          <p:cNvSpPr txBox="1"/>
          <p:nvPr/>
        </p:nvSpPr>
        <p:spPr>
          <a:xfrm>
            <a:off x="1062000" y="1435708"/>
            <a:ext cx="7020000" cy="507831"/>
          </a:xfrm>
          <a:prstGeom prst="rect">
            <a:avLst/>
          </a:prstGeom>
          <a:noFill/>
        </p:spPr>
        <p:txBody>
          <a:bodyPr wrap="square" rtlCol="0">
            <a:spAutoFit/>
          </a:bodyPr>
          <a:lstStyle/>
          <a:p>
            <a:r>
              <a:rPr lang="ja-JP" altLang="en-US" sz="2700" b="1"/>
              <a:t>問題の解決手段イメージ</a:t>
            </a:r>
          </a:p>
        </p:txBody>
      </p:sp>
      <p:sp>
        <p:nvSpPr>
          <p:cNvPr id="5" name="四角形: 角を丸くする 4">
            <a:extLst>
              <a:ext uri="{FF2B5EF4-FFF2-40B4-BE49-F238E27FC236}">
                <a16:creationId xmlns:a16="http://schemas.microsoft.com/office/drawing/2014/main" id="{244E19B9-C56F-496E-934A-33EC1460D9FD}"/>
              </a:ext>
            </a:extLst>
          </p:cNvPr>
          <p:cNvSpPr/>
          <p:nvPr/>
        </p:nvSpPr>
        <p:spPr>
          <a:xfrm>
            <a:off x="1062000" y="2150279"/>
            <a:ext cx="7020000" cy="328759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a:solidFill>
                  <a:schemeClr val="tx1">
                    <a:lumMod val="50000"/>
                    <a:lumOff val="50000"/>
                  </a:schemeClr>
                </a:solidFill>
              </a:rPr>
              <a:t>課題に対する具体的なアイディア、開発機器イメージをご記入ください。</a:t>
            </a:r>
            <a:endParaRPr lang="en-US" altLang="ja-JP" sz="1350">
              <a:solidFill>
                <a:schemeClr val="tx1">
                  <a:lumMod val="50000"/>
                  <a:lumOff val="50000"/>
                </a:schemeClr>
              </a:solidFill>
            </a:endParaRPr>
          </a:p>
          <a:p>
            <a:r>
              <a:rPr lang="ja-JP" altLang="en-US" sz="1350">
                <a:solidFill>
                  <a:schemeClr val="tx1">
                    <a:lumMod val="50000"/>
                    <a:lumOff val="50000"/>
                  </a:schemeClr>
                </a:solidFill>
              </a:rPr>
              <a:t>アイディアを具現化するための企業や技術要素があればご記入ください。</a:t>
            </a:r>
          </a:p>
        </p:txBody>
      </p:sp>
      <p:sp>
        <p:nvSpPr>
          <p:cNvPr id="6" name="テキスト ボックス 5">
            <a:extLst>
              <a:ext uri="{FF2B5EF4-FFF2-40B4-BE49-F238E27FC236}">
                <a16:creationId xmlns:a16="http://schemas.microsoft.com/office/drawing/2014/main" id="{94FC1114-32DA-4704-AC63-FEC5DCD7F88E}"/>
              </a:ext>
            </a:extLst>
          </p:cNvPr>
          <p:cNvSpPr txBox="1"/>
          <p:nvPr/>
        </p:nvSpPr>
        <p:spPr>
          <a:xfrm>
            <a:off x="1062000" y="921978"/>
            <a:ext cx="3136289" cy="484748"/>
          </a:xfrm>
          <a:prstGeom prst="rect">
            <a:avLst/>
          </a:prstGeom>
          <a:noFill/>
          <a:ln>
            <a:solidFill>
              <a:srgbClr val="FF0000"/>
            </a:solidFill>
          </a:ln>
        </p:spPr>
        <p:txBody>
          <a:bodyPr wrap="square" rtlCol="0">
            <a:spAutoFit/>
          </a:bodyPr>
          <a:lstStyle/>
          <a:p>
            <a:r>
              <a:rPr lang="ja-JP" altLang="en-US" sz="1500" b="1">
                <a:solidFill>
                  <a:srgbClr val="FF0000"/>
                </a:solidFill>
              </a:rPr>
              <a:t>非公開</a:t>
            </a:r>
            <a:endParaRPr lang="en-US" altLang="ja-JP" sz="1500" b="1">
              <a:solidFill>
                <a:srgbClr val="FF0000"/>
              </a:solidFill>
            </a:endParaRPr>
          </a:p>
          <a:p>
            <a:r>
              <a:rPr lang="ja-JP" altLang="en-US" sz="1050">
                <a:solidFill>
                  <a:srgbClr val="FF0000"/>
                </a:solidFill>
              </a:rPr>
              <a:t>事務局で内容を理解するための使用に限定します</a:t>
            </a:r>
          </a:p>
        </p:txBody>
      </p:sp>
    </p:spTree>
    <p:extLst>
      <p:ext uri="{BB962C8B-B14F-4D97-AF65-F5344CB8AC3E}">
        <p14:creationId xmlns:p14="http://schemas.microsoft.com/office/powerpoint/2010/main" val="38738699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EE2E1AA3CF6524C9BF012B3BD5F8AD1" ma:contentTypeVersion="13" ma:contentTypeDescription="新しいドキュメントを作成します。" ma:contentTypeScope="" ma:versionID="3f7bdfb68fa4594af9df186ace818402">
  <xsd:schema xmlns:xsd="http://www.w3.org/2001/XMLSchema" xmlns:xs="http://www.w3.org/2001/XMLSchema" xmlns:p="http://schemas.microsoft.com/office/2006/metadata/properties" xmlns:ns2="fb0c71bd-28a2-4b9a-b55a-ffeb63234344" xmlns:ns3="f1ccd5da-7a8e-4f8e-b8ca-2efd80ca62c5" targetNamespace="http://schemas.microsoft.com/office/2006/metadata/properties" ma:root="true" ma:fieldsID="3a635f9808568434bc7b7b2dc8493b33" ns2:_="" ns3:_="">
    <xsd:import namespace="fb0c71bd-28a2-4b9a-b55a-ffeb63234344"/>
    <xsd:import namespace="f1ccd5da-7a8e-4f8e-b8ca-2efd80ca62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c71bd-28a2-4b9a-b55a-ffeb63234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cd5da-7a8e-4f8e-b8ca-2efd80ca62c5"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63FE0F-0F12-41DB-84C6-C8554B7692A6}">
  <ds:schemaRefs>
    <ds:schemaRef ds:uri="http://schemas.microsoft.com/office/2006/documentManagement/types"/>
    <ds:schemaRef ds:uri="http://purl.org/dc/elements/1.1/"/>
    <ds:schemaRef ds:uri="f1ccd5da-7a8e-4f8e-b8ca-2efd80ca62c5"/>
    <ds:schemaRef ds:uri="http://www.w3.org/XML/1998/namespace"/>
    <ds:schemaRef ds:uri="http://schemas.microsoft.com/office/2006/metadata/properties"/>
    <ds:schemaRef ds:uri="http://schemas.microsoft.com/office/infopath/2007/PartnerControls"/>
    <ds:schemaRef ds:uri="http://purl.org/dc/dcmitype/"/>
    <ds:schemaRef ds:uri="fb0c71bd-28a2-4b9a-b55a-ffeb63234344"/>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CF2C012-60DD-45B0-B6C2-278695B6C486}">
  <ds:schemaRefs>
    <ds:schemaRef ds:uri="f1ccd5da-7a8e-4f8e-b8ca-2efd80ca62c5"/>
    <ds:schemaRef ds:uri="fb0c71bd-28a2-4b9a-b55a-ffeb632343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B61708-2006-49DC-AED5-888F06EB7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797</Words>
  <Application>Microsoft Office PowerPoint</Application>
  <PresentationFormat>画面に合わせる (4:3)</PresentationFormat>
  <Paragraphs>76</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HGP創英角ｺﾞｼｯｸUB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kawasetomoe</dc:creator>
  <cp:lastModifiedBy>kawasetomoe</cp:lastModifiedBy>
  <cp:revision>1</cp:revision>
  <dcterms:created xsi:type="dcterms:W3CDTF">2021-10-04T06:32:47Z</dcterms:created>
  <dcterms:modified xsi:type="dcterms:W3CDTF">2021-12-03T00:16:50Z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0x0101008EE2E1AA3CF6524C9BF012B3BD5F8AD1</vt:lpwstr>
  </property>
</Properties>
</file>