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BFD3"/>
    <a:srgbClr val="002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322319-F605-C846-D307-BDABFE5E26A6}" v="39" dt="2026-02-09T06:24:04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2A8D4-8018-47AE-B198-8E1E212349D9}" type="datetimeFigureOut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47DD5-65CE-409A-A8A3-A32409EABE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947DD5-65CE-409A-A8A3-A32409EABE3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573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4EA6-58DB-404B-A320-B0B3B5670201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3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9E459-09DA-4C02-A46C-C2BC823D98C8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69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C2EF-0740-4101-95CD-F6016054E60C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77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4C745-D624-41C3-98B8-09E2927E236D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17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5B251-8D18-4A5B-9729-C5AE1312FDA3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71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9437-89C5-4691-AD12-FA4185259583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93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78D2-73F4-4F33-BA75-CE5BA637532F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88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ABCC-1E07-4510-A0EB-2C60767798B4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84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3F07-1FF5-487D-809F-E4C02DF623BA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/>
              <a:t>Non-confidential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77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DDB3-AE9C-44BE-B49C-B74B6AEDA7BC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93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E0D4-DE2F-4655-8F83-41B938544B26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14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01284-5D66-4E1D-9F1E-03EC911436EF}" type="datetime1">
              <a:rPr kumimoji="1" lang="ja-JP" altLang="en-US" smtClean="0"/>
              <a:pPr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Non-confidential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E2BB6-D78D-45A0-9227-4D85C24704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5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>
            <a:off x="0" y="818541"/>
            <a:ext cx="9137076" cy="0"/>
          </a:xfrm>
          <a:prstGeom prst="line">
            <a:avLst/>
          </a:prstGeom>
          <a:ln w="50800">
            <a:solidFill>
              <a:srgbClr val="4FBF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857428" y="247266"/>
            <a:ext cx="34291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901700" algn="l"/>
              </a:tabLst>
            </a:pPr>
            <a:r>
              <a:rPr lang="en-US" altLang="ja-JP" sz="1600" b="1" dirty="0">
                <a:solidFill>
                  <a:srgbClr val="00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[</a:t>
            </a:r>
            <a:r>
              <a:rPr lang="ja-JP" altLang="en-US" sz="1600" b="1" dirty="0">
                <a:solidFill>
                  <a:srgbClr val="00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プロジェクトタイトル</a:t>
            </a:r>
            <a:r>
              <a:rPr lang="en-US" altLang="ja-JP" sz="1600" b="1" dirty="0">
                <a:solidFill>
                  <a:srgbClr val="00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]</a:t>
            </a:r>
            <a:endParaRPr lang="ja-JP" altLang="en-US" sz="1600" b="1" dirty="0">
              <a:solidFill>
                <a:srgbClr val="00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76472" y="806515"/>
            <a:ext cx="5332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[Project Leader]</a:t>
            </a:r>
            <a:r>
              <a:rPr lang="ja-JP" altLang="en-US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　氏名（所属）</a:t>
            </a:r>
            <a:r>
              <a:rPr lang="en-US" altLang="ja-JP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, </a:t>
            </a:r>
            <a:r>
              <a:rPr lang="ja-JP" altLang="en-US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チーム名</a:t>
            </a:r>
            <a:endParaRPr lang="en-US" altLang="ja-JP" sz="1200">
              <a:solidFill>
                <a:srgbClr val="00266F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[Contact]</a:t>
            </a:r>
            <a:r>
              <a:rPr lang="ja-JP" altLang="en-US" sz="1200">
                <a:solidFill>
                  <a:srgbClr val="00266F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　メールアドレス</a:t>
            </a:r>
            <a:endParaRPr lang="en-US" altLang="ja-JP" sz="1200">
              <a:solidFill>
                <a:srgbClr val="00266F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386" y="878679"/>
            <a:ext cx="4651014" cy="2492990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t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u="sng">
                <a:solidFill>
                  <a:srgbClr val="00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HIGHLIGHT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altLang="ja-JP" sz="1400" u="sng">
              <a:solidFill>
                <a:srgbClr val="00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[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シーズの概要</a:t>
            </a: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]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を開発。</a:t>
            </a:r>
            <a:r>
              <a:rPr lang="ja-JP" altLang="en-US" sz="1100">
                <a:solidFill>
                  <a:schemeClr val="accent1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（例：脳梗塞の再灌流障害を予防する●●を開発。）</a:t>
            </a:r>
            <a:endParaRPr lang="en-US" altLang="ja-JP" sz="1100">
              <a:solidFill>
                <a:schemeClr val="accent1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400">
                <a:latin typeface="Arial"/>
                <a:ea typeface="メイリオ"/>
                <a:cs typeface="Arial"/>
              </a:rPr>
              <a:t>[</a:t>
            </a:r>
            <a:r>
              <a:rPr lang="ja-JP" altLang="en-US" sz="1400">
                <a:latin typeface="Arial"/>
                <a:ea typeface="メイリオ"/>
                <a:cs typeface="Arial"/>
              </a:rPr>
              <a:t>現状の課題</a:t>
            </a:r>
            <a:r>
              <a:rPr lang="en-US" altLang="ja-JP" sz="1400">
                <a:latin typeface="Arial"/>
                <a:ea typeface="メイリオ"/>
                <a:cs typeface="Arial"/>
              </a:rPr>
              <a:t>]</a:t>
            </a:r>
            <a:r>
              <a:rPr lang="ja-JP" altLang="en-US" sz="1400">
                <a:latin typeface="Arial"/>
                <a:ea typeface="メイリオ"/>
                <a:cs typeface="Arial"/>
              </a:rPr>
              <a:t>という課題が残されている。</a:t>
            </a:r>
            <a:r>
              <a:rPr lang="ja-JP" altLang="en-US" sz="1100">
                <a:solidFill>
                  <a:schemeClr val="accent1"/>
                </a:solidFill>
                <a:latin typeface="Arial"/>
                <a:ea typeface="メイリオ"/>
                <a:cs typeface="Arial"/>
              </a:rPr>
              <a:t>（例：脳梗塞で再開通しても、再灌流障害により●●が●%（具体的な数字を記載することを推奨）という課題が残されている。）</a:t>
            </a:r>
            <a:endParaRPr lang="en-US" altLang="ja-JP" sz="1100">
              <a:solidFill>
                <a:schemeClr val="accent1"/>
              </a:solidFill>
              <a:latin typeface="Arial"/>
              <a:ea typeface="メイリオ"/>
              <a:cs typeface="Arial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[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技術面の特徴を説明（本技術で解決できること）</a:t>
            </a: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]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を開発した。</a:t>
            </a:r>
            <a:r>
              <a:rPr lang="ja-JP" altLang="en-US" sz="1100">
                <a:solidFill>
                  <a:schemeClr val="accent1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（例：●●技術に●●を持つ化合物を組み合わせ、●●と●●に優れた●●を開発した）</a:t>
            </a:r>
            <a:endParaRPr lang="en-US" altLang="ja-JP" sz="1100">
              <a:solidFill>
                <a:schemeClr val="accent1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今後、</a:t>
            </a: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[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現在のマイルストン</a:t>
            </a:r>
            <a:r>
              <a:rPr lang="en-US" altLang="ja-JP" sz="1400">
                <a:latin typeface="Arial" pitchFamily="34" charset="0"/>
                <a:ea typeface="メイリオ" pitchFamily="50" charset="-128"/>
                <a:cs typeface="Arial" pitchFamily="34" charset="0"/>
              </a:rPr>
              <a:t>]</a:t>
            </a:r>
            <a:r>
              <a:rPr lang="ja-JP" altLang="en-US" sz="1400">
                <a:latin typeface="Arial" pitchFamily="34" charset="0"/>
                <a:ea typeface="メイリオ" pitchFamily="50" charset="-128"/>
                <a:cs typeface="Arial" pitchFamily="34" charset="0"/>
              </a:rPr>
              <a:t>を実施予定。</a:t>
            </a:r>
            <a:r>
              <a:rPr lang="ja-JP" altLang="en-US" sz="1100">
                <a:solidFill>
                  <a:schemeClr val="accent1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（例：今後、●●を実施予定。）</a:t>
            </a:r>
            <a:endParaRPr lang="en-US" altLang="ja-JP" sz="1400">
              <a:solidFill>
                <a:schemeClr val="accent1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323528" y="3805383"/>
            <a:ext cx="4506998" cy="2791970"/>
          </a:xfrm>
          <a:prstGeom prst="roundRect">
            <a:avLst>
              <a:gd name="adj" fmla="val 9036"/>
            </a:avLst>
          </a:prstGeom>
          <a:noFill/>
          <a:ln>
            <a:solidFill>
              <a:srgbClr val="4FBFD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3" name="直角三角形 62"/>
          <p:cNvSpPr/>
          <p:nvPr/>
        </p:nvSpPr>
        <p:spPr>
          <a:xfrm flipH="1" flipV="1">
            <a:off x="8239773" y="2653"/>
            <a:ext cx="904227" cy="876026"/>
          </a:xfrm>
          <a:prstGeom prst="rtTriangle">
            <a:avLst/>
          </a:prstGeom>
          <a:solidFill>
            <a:srgbClr val="4FB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5043462" y="5584974"/>
            <a:ext cx="3849018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u="sng">
                <a:solidFill>
                  <a:srgbClr val="00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POTENTIAL APPLICATION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ja-JP" altLang="en-US" sz="1400">
                <a:solidFill>
                  <a:srgbClr val="000000"/>
                </a:solidFill>
                <a:latin typeface="Arial"/>
                <a:ea typeface="メイリオ"/>
                <a:cs typeface="Arial"/>
              </a:rPr>
              <a:t>● [適応疾患]</a:t>
            </a:r>
            <a:endParaRPr lang="en-US" altLang="ja-JP" sz="1400">
              <a:solidFill>
                <a:srgbClr val="00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ja-JP" altLang="en-US" sz="1400">
                <a:solidFill>
                  <a:srgbClr val="000000"/>
                </a:solidFill>
                <a:latin typeface="Arial"/>
                <a:ea typeface="メイリオ"/>
                <a:cs typeface="Arial"/>
              </a:rPr>
              <a:t>●</a:t>
            </a:r>
            <a:endParaRPr lang="en-US" altLang="ja-JP" sz="1400">
              <a:solidFill>
                <a:srgbClr val="000000"/>
              </a:solidFill>
              <a:latin typeface="Arial"/>
              <a:ea typeface="メイリオ"/>
              <a:cs typeface="Arial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ja-JP" altLang="en-US" sz="1400">
                <a:solidFill>
                  <a:srgbClr val="000000"/>
                </a:solidFill>
                <a:latin typeface="Arial"/>
                <a:ea typeface="メイリオ"/>
                <a:cs typeface="Arial"/>
              </a:rPr>
              <a:t>●</a:t>
            </a:r>
            <a:endParaRPr lang="en-US" altLang="ja-JP" sz="1400">
              <a:solidFill>
                <a:srgbClr val="FF0000"/>
              </a:solidFill>
              <a:latin typeface="Arial"/>
              <a:ea typeface="メイリオ"/>
              <a:cs typeface="Arial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5076056" y="5589240"/>
            <a:ext cx="3744416" cy="1152128"/>
          </a:xfrm>
          <a:prstGeom prst="roundRect">
            <a:avLst>
              <a:gd name="adj" fmla="val 15515"/>
            </a:avLst>
          </a:prstGeom>
          <a:noFill/>
          <a:ln>
            <a:solidFill>
              <a:srgbClr val="4FBFD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1288991" y="6597353"/>
            <a:ext cx="4003089" cy="293117"/>
          </a:xfrm>
        </p:spPr>
        <p:txBody>
          <a:bodyPr/>
          <a:lstStyle/>
          <a:p>
            <a:pPr algn="l"/>
            <a:r>
              <a:rPr kumimoji="1" lang="en-US" altLang="ja-JP" dirty="0"/>
              <a:t>Non-confidential   ©University of Tsukuba, 2026</a:t>
            </a:r>
            <a:endParaRPr kumimoji="1" lang="ja-JP" altLang="en-US" dirty="0"/>
          </a:p>
        </p:txBody>
      </p:sp>
      <p:sp>
        <p:nvSpPr>
          <p:cNvPr id="97" name="角丸四角形 71"/>
          <p:cNvSpPr/>
          <p:nvPr/>
        </p:nvSpPr>
        <p:spPr>
          <a:xfrm>
            <a:off x="5076056" y="1268760"/>
            <a:ext cx="3739654" cy="4248472"/>
          </a:xfrm>
          <a:prstGeom prst="roundRect">
            <a:avLst>
              <a:gd name="adj" fmla="val 7273"/>
            </a:avLst>
          </a:prstGeom>
          <a:noFill/>
          <a:ln>
            <a:solidFill>
              <a:srgbClr val="4FBFD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41" name="テキスト ボックス 22"/>
          <p:cNvSpPr txBox="1"/>
          <p:nvPr/>
        </p:nvSpPr>
        <p:spPr>
          <a:xfrm>
            <a:off x="5292080" y="1267616"/>
            <a:ext cx="1682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u="sng">
                <a:latin typeface="Arial" pitchFamily="34" charset="0"/>
                <a:ea typeface="メイリオ" pitchFamily="50" charset="-128"/>
                <a:cs typeface="Arial" pitchFamily="34" charset="0"/>
              </a:rPr>
              <a:t>Product Concept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4BBF68-71CD-4B99-B78B-96CC52B80109}"/>
              </a:ext>
            </a:extLst>
          </p:cNvPr>
          <p:cNvSpPr txBox="1"/>
          <p:nvPr/>
        </p:nvSpPr>
        <p:spPr>
          <a:xfrm>
            <a:off x="1489819" y="5000467"/>
            <a:ext cx="245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/>
              <a:t>[</a:t>
            </a:r>
            <a:r>
              <a:rPr lang="ja-JP" altLang="en-US"/>
              <a:t>キーとなるデータ</a:t>
            </a:r>
            <a:r>
              <a:rPr kumimoji="1" lang="en-US" altLang="ja-JP"/>
              <a:t>]</a:t>
            </a:r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5C7DF7D-46B0-494E-9093-E3CF99E54C4D}"/>
              </a:ext>
            </a:extLst>
          </p:cNvPr>
          <p:cNvSpPr txBox="1"/>
          <p:nvPr/>
        </p:nvSpPr>
        <p:spPr>
          <a:xfrm>
            <a:off x="5612524" y="3118670"/>
            <a:ext cx="275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/>
              <a:t>[</a:t>
            </a:r>
            <a:r>
              <a:rPr lang="ja-JP" altLang="en-US"/>
              <a:t>製品コンセプト </a:t>
            </a:r>
            <a:r>
              <a:rPr lang="en-US" altLang="ja-JP"/>
              <a:t>or </a:t>
            </a:r>
            <a:r>
              <a:rPr lang="ja-JP" altLang="en-US"/>
              <a:t>データ</a:t>
            </a:r>
            <a:r>
              <a:rPr kumimoji="1" lang="en-US" altLang="ja-JP"/>
              <a:t>]</a:t>
            </a:r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6535963-8FD8-48E2-ABD5-699EDC386B50}"/>
              </a:ext>
            </a:extLst>
          </p:cNvPr>
          <p:cNvSpPr/>
          <p:nvPr/>
        </p:nvSpPr>
        <p:spPr>
          <a:xfrm>
            <a:off x="231400" y="329941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[</a:t>
            </a:r>
            <a:r>
              <a:rPr lang="ja-JP" altLang="en-US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一番強調したいことをここに赤字で記載</a:t>
            </a:r>
            <a:r>
              <a:rPr lang="en-US" altLang="ja-JP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]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B09040-3B91-4E41-89E2-EA738C2FD7E4}"/>
              </a:ext>
            </a:extLst>
          </p:cNvPr>
          <p:cNvSpPr txBox="1"/>
          <p:nvPr/>
        </p:nvSpPr>
        <p:spPr>
          <a:xfrm>
            <a:off x="7008127" y="1331550"/>
            <a:ext cx="1682323" cy="27699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200" dirty="0">
                <a:latin typeface="Noto Sans JP"/>
                <a:ea typeface="ＭＳ Ｐゴシック"/>
              </a:rPr>
              <a:t>特許出願番号(</a:t>
            </a:r>
            <a:r>
              <a:rPr lang="en-US" sz="1200" dirty="0" err="1">
                <a:latin typeface="Noto Sans JP"/>
              </a:rPr>
              <a:t>出願日</a:t>
            </a:r>
            <a:r>
              <a:rPr lang="en-US" sz="1200" dirty="0">
                <a:latin typeface="Noto Sans JP"/>
              </a:rPr>
              <a:t>)</a:t>
            </a:r>
            <a:endParaRPr lang="en-US" sz="1200" dirty="0">
              <a:latin typeface="Noto Sans JP"/>
              <a:ea typeface="Calibri"/>
              <a:cs typeface="Calibri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9AE46F68-7F8E-487E-BE44-DD77F8540C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7889"/>
          <a:stretch/>
        </p:blipFill>
        <p:spPr>
          <a:xfrm>
            <a:off x="201604" y="164444"/>
            <a:ext cx="1217996" cy="50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598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E2E1AA3CF6524C9BF012B3BD5F8AD1" ma:contentTypeVersion="26" ma:contentTypeDescription="新しいドキュメントを作成します。" ma:contentTypeScope="" ma:versionID="9870834de1a6918d8cef7372efc5c373">
  <xsd:schema xmlns:xsd="http://www.w3.org/2001/XMLSchema" xmlns:xs="http://www.w3.org/2001/XMLSchema" xmlns:p="http://schemas.microsoft.com/office/2006/metadata/properties" xmlns:ns1="http://schemas.microsoft.com/sharepoint/v3" xmlns:ns2="fb0c71bd-28a2-4b9a-b55a-ffeb63234344" xmlns:ns3="f1ccd5da-7a8e-4f8e-b8ca-2efd80ca62c5" targetNamespace="http://schemas.microsoft.com/office/2006/metadata/properties" ma:root="true" ma:fieldsID="51cea1ff3064fac4249c474feca2b924" ns1:_="" ns2:_="" ns3:_="">
    <xsd:import namespace="http://schemas.microsoft.com/sharepoint/v3"/>
    <xsd:import namespace="fb0c71bd-28a2-4b9a-b55a-ffeb63234344"/>
    <xsd:import namespace="f1ccd5da-7a8e-4f8e-b8ca-2efd80ca62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8981__x78ba__x8a8d_" minOccurs="0"/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28" nillable="true" ma:displayName="評価 (0 ～ 5)" ma:decimals="2" ma:description="送信されたすべての評価の平均値" ma:internalName="AverageRating" ma:readOnly="true">
      <xsd:simpleType>
        <xsd:restriction base="dms:Number"/>
      </xsd:simpleType>
    </xsd:element>
    <xsd:element name="RatingCount" ma:index="29" nillable="true" ma:displayName="評価の数" ma:decimals="0" ma:description="送信された評価の数" ma:internalName="RatingCount" ma:readOnly="true">
      <xsd:simpleType>
        <xsd:restriction base="dms:Number"/>
      </xsd:simpleType>
    </xsd:element>
    <xsd:element name="RatedBy" ma:index="30" nillable="true" ma:displayName="評価者" ma:description="アイテムを評価したユーザーです。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31" nillable="true" ma:displayName="ユーザーの評価" ma:description="ユーザーによるアイテムの評価です。" ma:hidden="true" ma:internalName="Ratings">
      <xsd:simpleType>
        <xsd:restriction base="dms:Note"/>
      </xsd:simpleType>
    </xsd:element>
    <xsd:element name="LikesCount" ma:index="32" nillable="true" ma:displayName="「いいね!」の数" ma:internalName="LikesCount">
      <xsd:simpleType>
        <xsd:restriction base="dms:Unknown"/>
      </xsd:simpleType>
    </xsd:element>
    <xsd:element name="LikedBy" ma:index="33" nillable="true" ma:displayName="「いいね!」と評価したメンバー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c71bd-28a2-4b9a-b55a-ffeb63234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2f566ec5-32a6-4ec1-8c14-5dab5ced45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8981__x78ba__x8a8d_" ma:index="27" nillable="true" ma:displayName="要確認" ma:default="要確認" ma:description="氏名写り込み" ma:format="Dropdown" ma:internalName="_x8981__x78ba__x8a8d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cd5da-7a8e-4f8e-b8ca-2efd80ca62c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255a03d-de2b-41c4-b19f-9ca9ed51741f}" ma:internalName="TaxCatchAll" ma:showField="CatchAllData" ma:web="f1ccd5da-7a8e-4f8e-b8ca-2efd80ca62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81__x78ba__x8a8d_ xmlns="fb0c71bd-28a2-4b9a-b55a-ffeb63234344">要確認</_x8981__x78ba__x8a8d_>
    <LikesCount xmlns="http://schemas.microsoft.com/sharepoint/v3" xsi:nil="true"/>
    <TaxCatchAll xmlns="f1ccd5da-7a8e-4f8e-b8ca-2efd80ca62c5" xsi:nil="true"/>
    <Ratings xmlns="http://schemas.microsoft.com/sharepoint/v3" xsi:nil="true"/>
    <LikedBy xmlns="http://schemas.microsoft.com/sharepoint/v3">
      <UserInfo>
        <DisplayName/>
        <AccountId xsi:nil="true"/>
        <AccountType/>
      </UserInfo>
    </LikedBy>
    <lcf76f155ced4ddcb4097134ff3c332f xmlns="fb0c71bd-28a2-4b9a-b55a-ffeb63234344">
      <Terms xmlns="http://schemas.microsoft.com/office/infopath/2007/PartnerControls"/>
    </lcf76f155ced4ddcb4097134ff3c332f>
    <RatedBy xmlns="http://schemas.microsoft.com/sharepoint/v3">
      <UserInfo>
        <DisplayName/>
        <AccountId xsi:nil="true"/>
        <AccountType/>
      </UserInfo>
    </RatedBy>
  </documentManagement>
</p:properties>
</file>

<file path=customXml/itemProps1.xml><?xml version="1.0" encoding="utf-8"?>
<ds:datastoreItem xmlns:ds="http://schemas.openxmlformats.org/officeDocument/2006/customXml" ds:itemID="{C9C94BFE-9AE2-4A4E-9C68-CA5C1DF22B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FE3DA1-2365-41B8-B8C9-CCD8D0FDE5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0c71bd-28a2-4b9a-b55a-ffeb63234344"/>
    <ds:schemaRef ds:uri="f1ccd5da-7a8e-4f8e-b8ca-2efd80ca62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BE1ED6-D3D8-49C8-B14D-8B6E32AD297B}">
  <ds:schemaRefs>
    <ds:schemaRef ds:uri="5275d5c6-4127-477b-868c-44eafe4c88c2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4dba388d-08eb-45f7-8b6f-c42e1432f4a0"/>
    <ds:schemaRef ds:uri="fb0c71bd-28a2-4b9a-b55a-ffeb63234344"/>
    <ds:schemaRef ds:uri="http://schemas.microsoft.com/sharepoint/v3"/>
    <ds:schemaRef ds:uri="f1ccd5da-7a8e-4f8e-b8ca-2efd80ca62c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209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​​テーマ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Shinya Watanabe</dc:creator>
  <cp:lastModifiedBy>島田憲佑</cp:lastModifiedBy>
  <cp:revision>22</cp:revision>
  <cp:lastPrinted>2014-10-31T08:36:58Z</cp:lastPrinted>
  <dcterms:created xsi:type="dcterms:W3CDTF">2014-06-19T10:05:37Z</dcterms:created>
  <dcterms:modified xsi:type="dcterms:W3CDTF">2026-02-18T05:13:57Z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0x0101008EE2E1AA3CF6524C9BF012B3BD5F8AD1</vt:lpwstr>
  </property>
  <property fmtid="{D5CDD505-2E9C-101B-9397-08002B2CF9AE}" pid="3" name="MediaServiceImageTags">
    <vt:lpwstr/>
  </property>
</Properties>
</file>